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7209" r:id="rId4"/>
    <p:sldId id="7208" r:id="rId6"/>
    <p:sldId id="302" r:id="rId7"/>
    <p:sldId id="354" r:id="rId8"/>
    <p:sldId id="11439" r:id="rId9"/>
    <p:sldId id="11440" r:id="rId10"/>
    <p:sldId id="258" r:id="rId11"/>
    <p:sldId id="347" r:id="rId12"/>
    <p:sldId id="7206" r:id="rId13"/>
    <p:sldId id="850" r:id="rId14"/>
    <p:sldId id="7207" r:id="rId15"/>
    <p:sldId id="320" r:id="rId16"/>
    <p:sldId id="282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9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BEFEC64-3B02-48AC-B709-B2823D518D3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2587AEE7-B495-4867-BA7D-C57079FABFC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FF849-A665-4330-8121-B90250A63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27AB96-2EEF-4712-AC99-F3CDE56174A1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27AB96-2EEF-4712-AC99-F3CDE56174A1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27AB96-2EEF-4712-AC99-F3CDE56174A1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152BCD-6B70-47C0-A2BF-01ECDFDE23D2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61" y="6513514"/>
            <a:ext cx="4114800" cy="2635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62" y="6513514"/>
            <a:ext cx="338139" cy="2635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tIns="0" rIns="0" bIns="0" anchor="ctr" anchorCtr="0"/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38B1AB7-65BE-463D-9AF3-0E306DDDB8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9345" y="2632697"/>
            <a:ext cx="9778446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200" b="1" dirty="0">
                <a:solidFill>
                  <a:schemeClr val="bg1"/>
                </a:solidFill>
                <a:cs typeface="+mn-ea"/>
                <a:sym typeface="+mn-lt"/>
              </a:rPr>
              <a:t>2018</a:t>
            </a:r>
            <a:r>
              <a:rPr lang="zh-CN" altLang="en-US" sz="5200" b="1" dirty="0">
                <a:solidFill>
                  <a:schemeClr val="bg1"/>
                </a:solidFill>
                <a:cs typeface="+mn-ea"/>
                <a:sym typeface="+mn-lt"/>
              </a:rPr>
              <a:t>年终总结</a:t>
            </a:r>
            <a:endParaRPr lang="zh-CN" altLang="en-US" sz="5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9078" y="4043283"/>
            <a:ext cx="2015492" cy="398780"/>
          </a:xfrm>
          <a:prstGeom prst="rect">
            <a:avLst/>
          </a:prstGeom>
          <a:solidFill>
            <a:srgbClr val="FFFFFF">
              <a:alpha val="3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汇报人：植思杰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mo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.000000" out="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186543"/>
            <a:ext cx="609600" cy="609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52500" y="3429000"/>
            <a:ext cx="302895" cy="614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dirty="0">
                <a:solidFill>
                  <a:schemeClr val="bg1"/>
                </a:solidFill>
                <a:cs typeface="+mn-ea"/>
                <a:sym typeface="+mn-lt"/>
              </a:rPr>
              <a:t>I</a:t>
            </a:r>
            <a:endParaRPr lang="zh-CN" altLang="en-US" sz="3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4" t="-1" r="-1" b="22414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452393" y="343112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76222" y="2367181"/>
            <a:ext cx="435680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600" dirty="0">
                <a:solidFill>
                  <a:schemeClr val="bg1"/>
                </a:solidFill>
                <a:cs typeface="+mn-ea"/>
                <a:sym typeface="+mn-lt"/>
              </a:rPr>
              <a:t>不足与改进</a:t>
            </a:r>
            <a:endParaRPr lang="zh-CN" altLang="en-US" sz="5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947364" y="318954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092891" y="324264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183814" y="329191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497439" y="329191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76931" y="324264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3" name="直接连接符 22"/>
          <p:cNvCxnSpPr>
            <a:stCxn id="18" idx="6"/>
          </p:cNvCxnSpPr>
          <p:nvPr/>
        </p:nvCxnSpPr>
        <p:spPr>
          <a:xfrm flipV="1">
            <a:off x="6244213" y="335219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9" idx="6"/>
            <a:endCxn id="20" idx="2"/>
          </p:cNvCxnSpPr>
          <p:nvPr/>
        </p:nvCxnSpPr>
        <p:spPr>
          <a:xfrm flipV="1">
            <a:off x="7488099" y="345456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2" idx="2"/>
          </p:cNvCxnSpPr>
          <p:nvPr/>
        </p:nvCxnSpPr>
        <p:spPr>
          <a:xfrm>
            <a:off x="8480663" y="345456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2" idx="6"/>
            <a:endCxn id="21" idx="2"/>
          </p:cNvCxnSpPr>
          <p:nvPr/>
        </p:nvCxnSpPr>
        <p:spPr>
          <a:xfrm flipV="1">
            <a:off x="9671504" y="345456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1078605" y="271151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8" name="直接连接符 27"/>
          <p:cNvCxnSpPr>
            <a:stCxn id="27" idx="3"/>
            <a:endCxn id="21" idx="7"/>
          </p:cNvCxnSpPr>
          <p:nvPr/>
        </p:nvCxnSpPr>
        <p:spPr>
          <a:xfrm flipH="1">
            <a:off x="10750402" y="306277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9"/>
          <p:cNvSpPr/>
          <p:nvPr/>
        </p:nvSpPr>
        <p:spPr>
          <a:xfrm>
            <a:off x="1526567" y="3613652"/>
            <a:ext cx="9273957" cy="207352"/>
          </a:xfrm>
          <a:custGeom>
            <a:avLst/>
            <a:gdLst/>
            <a:ahLst/>
            <a:cxnLst/>
            <a:rect l="l" t="t" r="r" b="b"/>
            <a:pathLst>
              <a:path w="144016" h="869444">
                <a:moveTo>
                  <a:pt x="0" y="0"/>
                </a:moveTo>
                <a:lnTo>
                  <a:pt x="144016" y="0"/>
                </a:lnTo>
                <a:lnTo>
                  <a:pt x="144016" y="869444"/>
                </a:lnTo>
                <a:lnTo>
                  <a:pt x="0" y="8694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7" tIns="60928" rIns="121857" bIns="60928"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539504" y="1602266"/>
            <a:ext cx="4323883" cy="1444411"/>
            <a:chOff x="549712" y="914400"/>
            <a:chExt cx="3888432" cy="1298476"/>
          </a:xfrm>
        </p:grpSpPr>
        <p:sp>
          <p:nvSpPr>
            <p:cNvPr id="29" name="圆角矩形 28"/>
            <p:cNvSpPr/>
            <p:nvPr/>
          </p:nvSpPr>
          <p:spPr>
            <a:xfrm>
              <a:off x="549712" y="914400"/>
              <a:ext cx="3888432" cy="1298476"/>
            </a:xfrm>
            <a:prstGeom prst="roundRect">
              <a:avLst>
                <a:gd name="adj" fmla="val 8330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727684" y="1087388"/>
              <a:ext cx="0" cy="952500"/>
            </a:xfrm>
            <a:prstGeom prst="line">
              <a:avLst/>
            </a:prstGeom>
            <a:ln w="63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1876107" y="1157527"/>
              <a:ext cx="1460088" cy="340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86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不足之处</a:t>
              </a:r>
              <a:endParaRPr lang="en-US" altLang="zh-CN" sz="186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1876105" y="1425238"/>
              <a:ext cx="2391677" cy="45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33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会的技术还太少，如</a:t>
              </a:r>
              <a:r>
                <a:rPr lang="en-US" altLang="zh-CN" sz="133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springboot</a:t>
              </a:r>
              <a:r>
                <a:rPr lang="zh-CN" altLang="en-US" sz="133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、</a:t>
              </a:r>
              <a:r>
                <a:rPr lang="en-US" altLang="zh-CN" sz="133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cloud</a:t>
              </a:r>
              <a:r>
                <a:rPr lang="zh-CN" altLang="en-US" sz="133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很多延伸的知识</a:t>
              </a:r>
              <a:endParaRPr lang="zh-CN" altLang="en-US" sz="133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83568" y="1128228"/>
              <a:ext cx="870820" cy="870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 flipH="1">
              <a:off x="908390" y="1296472"/>
              <a:ext cx="489792" cy="521632"/>
            </a:xfrm>
            <a:custGeom>
              <a:avLst/>
              <a:gdLst>
                <a:gd name="T0" fmla="*/ 127 w 358"/>
                <a:gd name="T1" fmla="*/ 292 h 382"/>
                <a:gd name="T2" fmla="*/ 322 w 358"/>
                <a:gd name="T3" fmla="*/ 63 h 382"/>
                <a:gd name="T4" fmla="*/ 333 w 358"/>
                <a:gd name="T5" fmla="*/ 113 h 382"/>
                <a:gd name="T6" fmla="*/ 336 w 358"/>
                <a:gd name="T7" fmla="*/ 178 h 382"/>
                <a:gd name="T8" fmla="*/ 338 w 358"/>
                <a:gd name="T9" fmla="*/ 245 h 382"/>
                <a:gd name="T10" fmla="*/ 321 w 358"/>
                <a:gd name="T11" fmla="*/ 314 h 382"/>
                <a:gd name="T12" fmla="*/ 271 w 358"/>
                <a:gd name="T13" fmla="*/ 382 h 382"/>
                <a:gd name="T14" fmla="*/ 172 w 358"/>
                <a:gd name="T15" fmla="*/ 226 h 382"/>
                <a:gd name="T16" fmla="*/ 123 w 358"/>
                <a:gd name="T17" fmla="*/ 197 h 382"/>
                <a:gd name="T18" fmla="*/ 125 w 358"/>
                <a:gd name="T19" fmla="*/ 208 h 382"/>
                <a:gd name="T20" fmla="*/ 174 w 358"/>
                <a:gd name="T21" fmla="*/ 236 h 382"/>
                <a:gd name="T22" fmla="*/ 172 w 358"/>
                <a:gd name="T23" fmla="*/ 226 h 382"/>
                <a:gd name="T24" fmla="*/ 288 w 358"/>
                <a:gd name="T25" fmla="*/ 136 h 382"/>
                <a:gd name="T26" fmla="*/ 263 w 358"/>
                <a:gd name="T27" fmla="*/ 125 h 382"/>
                <a:gd name="T28" fmla="*/ 171 w 358"/>
                <a:gd name="T29" fmla="*/ 70 h 382"/>
                <a:gd name="T30" fmla="*/ 148 w 358"/>
                <a:gd name="T31" fmla="*/ 54 h 382"/>
                <a:gd name="T32" fmla="*/ 171 w 358"/>
                <a:gd name="T33" fmla="*/ 70 h 382"/>
                <a:gd name="T34" fmla="*/ 204 w 358"/>
                <a:gd name="T35" fmla="*/ 39 h 382"/>
                <a:gd name="T36" fmla="*/ 193 w 358"/>
                <a:gd name="T37" fmla="*/ 64 h 382"/>
                <a:gd name="T38" fmla="*/ 258 w 358"/>
                <a:gd name="T39" fmla="*/ 103 h 382"/>
                <a:gd name="T40" fmla="*/ 274 w 358"/>
                <a:gd name="T41" fmla="*/ 80 h 382"/>
                <a:gd name="T42" fmla="*/ 258 w 358"/>
                <a:gd name="T43" fmla="*/ 103 h 382"/>
                <a:gd name="T44" fmla="*/ 249 w 358"/>
                <a:gd name="T45" fmla="*/ 55 h 382"/>
                <a:gd name="T46" fmla="*/ 226 w 358"/>
                <a:gd name="T47" fmla="*/ 71 h 382"/>
                <a:gd name="T48" fmla="*/ 182 w 358"/>
                <a:gd name="T49" fmla="*/ 209 h 382"/>
                <a:gd name="T50" fmla="*/ 133 w 358"/>
                <a:gd name="T51" fmla="*/ 180 h 382"/>
                <a:gd name="T52" fmla="*/ 135 w 358"/>
                <a:gd name="T53" fmla="*/ 190 h 382"/>
                <a:gd name="T54" fmla="*/ 184 w 358"/>
                <a:gd name="T55" fmla="*/ 219 h 382"/>
                <a:gd name="T56" fmla="*/ 182 w 358"/>
                <a:gd name="T57" fmla="*/ 209 h 382"/>
                <a:gd name="T58" fmla="*/ 157 w 358"/>
                <a:gd name="T59" fmla="*/ 104 h 382"/>
                <a:gd name="T60" fmla="*/ 186 w 358"/>
                <a:gd name="T61" fmla="*/ 195 h 382"/>
                <a:gd name="T62" fmla="*/ 222 w 358"/>
                <a:gd name="T63" fmla="*/ 90 h 382"/>
                <a:gd name="T64" fmla="*/ 136 w 358"/>
                <a:gd name="T65" fmla="*/ 238 h 382"/>
                <a:gd name="T66" fmla="*/ 129 w 358"/>
                <a:gd name="T67" fmla="*/ 21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4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/>
          </p:spPr>
          <p:txBody>
            <a:bodyPr vert="horz" wrap="square" lIns="121860" tIns="60931" rIns="121860" bIns="60931" numCol="1" anchor="t" anchorCtr="0" compatLnSpc="1"/>
            <a:lstStyle/>
            <a:p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476641" y="1602266"/>
            <a:ext cx="4323883" cy="1444411"/>
            <a:chOff x="4651504" y="914400"/>
            <a:chExt cx="3888432" cy="1298476"/>
          </a:xfrm>
        </p:grpSpPr>
        <p:sp>
          <p:nvSpPr>
            <p:cNvPr id="36" name="圆角矩形 35"/>
            <p:cNvSpPr/>
            <p:nvPr/>
          </p:nvSpPr>
          <p:spPr>
            <a:xfrm>
              <a:off x="4651504" y="914400"/>
              <a:ext cx="3888432" cy="1298476"/>
            </a:xfrm>
            <a:prstGeom prst="roundRect">
              <a:avLst>
                <a:gd name="adj" fmla="val 8330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829476" y="1087388"/>
              <a:ext cx="0" cy="952500"/>
            </a:xfrm>
            <a:prstGeom prst="line">
              <a:avLst/>
            </a:prstGeom>
            <a:ln w="63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5977899" y="1157527"/>
              <a:ext cx="1460088" cy="340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86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改进</a:t>
              </a:r>
              <a:endParaRPr lang="zh-CN" altLang="en-US" sz="186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5977897" y="1425238"/>
              <a:ext cx="2391677" cy="637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33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多挤时间去学习一些新知识，来弥补自己的缺陷，做到不时之需，多学点东西总是好的</a:t>
              </a:r>
              <a:endParaRPr lang="en-US" altLang="zh-CN" sz="133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785360" y="1128228"/>
              <a:ext cx="870820" cy="8708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25"/>
            <p:cNvSpPr>
              <a:spLocks noEditPoints="1"/>
            </p:cNvSpPr>
            <p:nvPr/>
          </p:nvSpPr>
          <p:spPr bwMode="auto">
            <a:xfrm flipH="1">
              <a:off x="4961760" y="1319214"/>
              <a:ext cx="518020" cy="488850"/>
            </a:xfrm>
            <a:custGeom>
              <a:avLst/>
              <a:gdLst>
                <a:gd name="T0" fmla="*/ 90 w 376"/>
                <a:gd name="T1" fmla="*/ 52 h 355"/>
                <a:gd name="T2" fmla="*/ 37 w 376"/>
                <a:gd name="T3" fmla="*/ 264 h 355"/>
                <a:gd name="T4" fmla="*/ 118 w 376"/>
                <a:gd name="T5" fmla="*/ 310 h 355"/>
                <a:gd name="T6" fmla="*/ 134 w 376"/>
                <a:gd name="T7" fmla="*/ 310 h 355"/>
                <a:gd name="T8" fmla="*/ 215 w 376"/>
                <a:gd name="T9" fmla="*/ 264 h 355"/>
                <a:gd name="T10" fmla="*/ 241 w 376"/>
                <a:gd name="T11" fmla="*/ 310 h 355"/>
                <a:gd name="T12" fmla="*/ 255 w 376"/>
                <a:gd name="T13" fmla="*/ 287 h 355"/>
                <a:gd name="T14" fmla="*/ 358 w 376"/>
                <a:gd name="T15" fmla="*/ 287 h 355"/>
                <a:gd name="T16" fmla="*/ 371 w 376"/>
                <a:gd name="T17" fmla="*/ 310 h 355"/>
                <a:gd name="T18" fmla="*/ 371 w 376"/>
                <a:gd name="T19" fmla="*/ 323 h 355"/>
                <a:gd name="T20" fmla="*/ 358 w 376"/>
                <a:gd name="T21" fmla="*/ 355 h 355"/>
                <a:gd name="T22" fmla="*/ 250 w 376"/>
                <a:gd name="T23" fmla="*/ 323 h 355"/>
                <a:gd name="T24" fmla="*/ 237 w 376"/>
                <a:gd name="T25" fmla="*/ 355 h 355"/>
                <a:gd name="T26" fmla="*/ 131 w 376"/>
                <a:gd name="T27" fmla="*/ 323 h 355"/>
                <a:gd name="T28" fmla="*/ 118 w 376"/>
                <a:gd name="T29" fmla="*/ 355 h 355"/>
                <a:gd name="T30" fmla="*/ 0 w 376"/>
                <a:gd name="T31" fmla="*/ 323 h 355"/>
                <a:gd name="T32" fmla="*/ 14 w 376"/>
                <a:gd name="T33" fmla="*/ 287 h 355"/>
                <a:gd name="T34" fmla="*/ 336 w 376"/>
                <a:gd name="T35" fmla="*/ 248 h 355"/>
                <a:gd name="T36" fmla="*/ 279 w 376"/>
                <a:gd name="T37" fmla="*/ 248 h 355"/>
                <a:gd name="T38" fmla="*/ 215 w 376"/>
                <a:gd name="T39" fmla="*/ 248 h 355"/>
                <a:gd name="T40" fmla="*/ 158 w 376"/>
                <a:gd name="T41" fmla="*/ 248 h 355"/>
                <a:gd name="T42" fmla="*/ 95 w 376"/>
                <a:gd name="T43" fmla="*/ 248 h 355"/>
                <a:gd name="T44" fmla="*/ 38 w 376"/>
                <a:gd name="T45" fmla="*/ 248 h 355"/>
                <a:gd name="T46" fmla="*/ 307 w 376"/>
                <a:gd name="T47" fmla="*/ 147 h 355"/>
                <a:gd name="T48" fmla="*/ 289 w 376"/>
                <a:gd name="T49" fmla="*/ 201 h 355"/>
                <a:gd name="T50" fmla="*/ 201 w 376"/>
                <a:gd name="T51" fmla="*/ 201 h 355"/>
                <a:gd name="T52" fmla="*/ 181 w 376"/>
                <a:gd name="T53" fmla="*/ 147 h 355"/>
                <a:gd name="T54" fmla="*/ 180 w 376"/>
                <a:gd name="T55" fmla="*/ 16 h 355"/>
                <a:gd name="T56" fmla="*/ 161 w 376"/>
                <a:gd name="T57" fmla="*/ 35 h 355"/>
                <a:gd name="T58" fmla="*/ 155 w 376"/>
                <a:gd name="T59" fmla="*/ 67 h 355"/>
                <a:gd name="T60" fmla="*/ 66 w 376"/>
                <a:gd name="T61" fmla="*/ 55 h 355"/>
                <a:gd name="T62" fmla="*/ 66 w 376"/>
                <a:gd name="T63" fmla="*/ 122 h 355"/>
                <a:gd name="T64" fmla="*/ 69 w 376"/>
                <a:gd name="T65" fmla="*/ 122 h 355"/>
                <a:gd name="T66" fmla="*/ 87 w 376"/>
                <a:gd name="T67" fmla="*/ 199 h 355"/>
                <a:gd name="T68" fmla="*/ 91 w 376"/>
                <a:gd name="T69" fmla="*/ 199 h 355"/>
                <a:gd name="T70" fmla="*/ 109 w 376"/>
                <a:gd name="T71" fmla="*/ 132 h 355"/>
                <a:gd name="T72" fmla="*/ 109 w 376"/>
                <a:gd name="T73" fmla="*/ 75 h 355"/>
                <a:gd name="T74" fmla="*/ 155 w 376"/>
                <a:gd name="T75" fmla="*/ 80 h 355"/>
                <a:gd name="T76" fmla="*/ 166 w 376"/>
                <a:gd name="T77" fmla="*/ 120 h 355"/>
                <a:gd name="T78" fmla="*/ 180 w 376"/>
                <a:gd name="T79" fmla="*/ 126 h 355"/>
                <a:gd name="T80" fmla="*/ 317 w 376"/>
                <a:gd name="T81" fmla="*/ 120 h 355"/>
                <a:gd name="T82" fmla="*/ 317 w 376"/>
                <a:gd name="T83" fmla="*/ 21 h 355"/>
                <a:gd name="T84" fmla="*/ 304 w 376"/>
                <a:gd name="T85" fmla="*/ 31 h 355"/>
                <a:gd name="T86" fmla="*/ 308 w 376"/>
                <a:gd name="T87" fmla="*/ 107 h 355"/>
                <a:gd name="T88" fmla="*/ 304 w 376"/>
                <a:gd name="T89" fmla="*/ 111 h 355"/>
                <a:gd name="T90" fmla="*/ 177 w 376"/>
                <a:gd name="T91" fmla="*/ 109 h 355"/>
                <a:gd name="T92" fmla="*/ 238 w 376"/>
                <a:gd name="T93" fmla="*/ 63 h 355"/>
                <a:gd name="T94" fmla="*/ 176 w 376"/>
                <a:gd name="T95" fmla="*/ 35 h 355"/>
                <a:gd name="T96" fmla="*/ 180 w 376"/>
                <a:gd name="T97" fmla="*/ 31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6" h="355">
                  <a:moveTo>
                    <a:pt x="90" y="0"/>
                  </a:moveTo>
                  <a:cubicBezTo>
                    <a:pt x="104" y="0"/>
                    <a:pt x="115" y="12"/>
                    <a:pt x="115" y="26"/>
                  </a:cubicBezTo>
                  <a:cubicBezTo>
                    <a:pt x="115" y="40"/>
                    <a:pt x="104" y="52"/>
                    <a:pt x="90" y="52"/>
                  </a:cubicBezTo>
                  <a:cubicBezTo>
                    <a:pt x="75" y="52"/>
                    <a:pt x="64" y="40"/>
                    <a:pt x="64" y="26"/>
                  </a:cubicBezTo>
                  <a:cubicBezTo>
                    <a:pt x="64" y="12"/>
                    <a:pt x="75" y="0"/>
                    <a:pt x="90" y="0"/>
                  </a:cubicBezTo>
                  <a:close/>
                  <a:moveTo>
                    <a:pt x="37" y="264"/>
                  </a:moveTo>
                  <a:cubicBezTo>
                    <a:pt x="95" y="264"/>
                    <a:pt x="95" y="264"/>
                    <a:pt x="95" y="264"/>
                  </a:cubicBezTo>
                  <a:cubicBezTo>
                    <a:pt x="108" y="264"/>
                    <a:pt x="118" y="274"/>
                    <a:pt x="118" y="287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0" y="310"/>
                    <a:pt x="120" y="310"/>
                    <a:pt x="120" y="310"/>
                  </a:cubicBezTo>
                  <a:cubicBezTo>
                    <a:pt x="131" y="310"/>
                    <a:pt x="131" y="310"/>
                    <a:pt x="131" y="310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87"/>
                    <a:pt x="134" y="287"/>
                    <a:pt x="134" y="287"/>
                  </a:cubicBezTo>
                  <a:cubicBezTo>
                    <a:pt x="134" y="274"/>
                    <a:pt x="144" y="264"/>
                    <a:pt x="156" y="264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27" y="264"/>
                    <a:pt x="237" y="274"/>
                    <a:pt x="237" y="287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41" y="310"/>
                    <a:pt x="241" y="310"/>
                    <a:pt x="241" y="310"/>
                  </a:cubicBezTo>
                  <a:cubicBezTo>
                    <a:pt x="250" y="310"/>
                    <a:pt x="250" y="310"/>
                    <a:pt x="250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287"/>
                    <a:pt x="255" y="287"/>
                    <a:pt x="255" y="287"/>
                  </a:cubicBezTo>
                  <a:cubicBezTo>
                    <a:pt x="255" y="274"/>
                    <a:pt x="265" y="264"/>
                    <a:pt x="278" y="264"/>
                  </a:cubicBezTo>
                  <a:cubicBezTo>
                    <a:pt x="336" y="264"/>
                    <a:pt x="336" y="264"/>
                    <a:pt x="336" y="264"/>
                  </a:cubicBezTo>
                  <a:cubicBezTo>
                    <a:pt x="348" y="264"/>
                    <a:pt x="358" y="274"/>
                    <a:pt x="358" y="287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62" y="310"/>
                    <a:pt x="362" y="310"/>
                    <a:pt x="362" y="310"/>
                  </a:cubicBezTo>
                  <a:cubicBezTo>
                    <a:pt x="371" y="310"/>
                    <a:pt x="371" y="310"/>
                    <a:pt x="371" y="310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1" y="323"/>
                    <a:pt x="371" y="323"/>
                    <a:pt x="371" y="323"/>
                  </a:cubicBezTo>
                  <a:cubicBezTo>
                    <a:pt x="362" y="323"/>
                    <a:pt x="362" y="323"/>
                    <a:pt x="362" y="323"/>
                  </a:cubicBezTo>
                  <a:cubicBezTo>
                    <a:pt x="358" y="323"/>
                    <a:pt x="358" y="323"/>
                    <a:pt x="358" y="323"/>
                  </a:cubicBezTo>
                  <a:cubicBezTo>
                    <a:pt x="358" y="355"/>
                    <a:pt x="358" y="355"/>
                    <a:pt x="358" y="355"/>
                  </a:cubicBezTo>
                  <a:cubicBezTo>
                    <a:pt x="255" y="355"/>
                    <a:pt x="255" y="355"/>
                    <a:pt x="255" y="355"/>
                  </a:cubicBezTo>
                  <a:cubicBezTo>
                    <a:pt x="255" y="323"/>
                    <a:pt x="255" y="323"/>
                    <a:pt x="255" y="323"/>
                  </a:cubicBezTo>
                  <a:cubicBezTo>
                    <a:pt x="250" y="323"/>
                    <a:pt x="250" y="323"/>
                    <a:pt x="250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37" y="323"/>
                    <a:pt x="237" y="323"/>
                    <a:pt x="237" y="323"/>
                  </a:cubicBezTo>
                  <a:cubicBezTo>
                    <a:pt x="237" y="355"/>
                    <a:pt x="237" y="355"/>
                    <a:pt x="237" y="355"/>
                  </a:cubicBezTo>
                  <a:cubicBezTo>
                    <a:pt x="134" y="355"/>
                    <a:pt x="134" y="355"/>
                    <a:pt x="134" y="355"/>
                  </a:cubicBezTo>
                  <a:cubicBezTo>
                    <a:pt x="134" y="323"/>
                    <a:pt x="134" y="323"/>
                    <a:pt x="134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20" y="323"/>
                    <a:pt x="120" y="323"/>
                    <a:pt x="120" y="323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18" y="355"/>
                    <a:pt x="118" y="355"/>
                    <a:pt x="118" y="355"/>
                  </a:cubicBezTo>
                  <a:cubicBezTo>
                    <a:pt x="14" y="355"/>
                    <a:pt x="14" y="355"/>
                    <a:pt x="14" y="355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14" y="310"/>
                    <a:pt x="14" y="310"/>
                    <a:pt x="14" y="310"/>
                  </a:cubicBezTo>
                  <a:cubicBezTo>
                    <a:pt x="14" y="287"/>
                    <a:pt x="14" y="287"/>
                    <a:pt x="14" y="287"/>
                  </a:cubicBezTo>
                  <a:cubicBezTo>
                    <a:pt x="14" y="274"/>
                    <a:pt x="24" y="264"/>
                    <a:pt x="37" y="264"/>
                  </a:cubicBezTo>
                  <a:close/>
                  <a:moveTo>
                    <a:pt x="307" y="220"/>
                  </a:moveTo>
                  <a:cubicBezTo>
                    <a:pt x="323" y="220"/>
                    <a:pt x="336" y="232"/>
                    <a:pt x="336" y="248"/>
                  </a:cubicBezTo>
                  <a:cubicBezTo>
                    <a:pt x="336" y="251"/>
                    <a:pt x="335" y="255"/>
                    <a:pt x="334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5"/>
                    <a:pt x="279" y="251"/>
                    <a:pt x="279" y="248"/>
                  </a:cubicBezTo>
                  <a:cubicBezTo>
                    <a:pt x="279" y="232"/>
                    <a:pt x="292" y="220"/>
                    <a:pt x="307" y="220"/>
                  </a:cubicBezTo>
                  <a:close/>
                  <a:moveTo>
                    <a:pt x="186" y="220"/>
                  </a:moveTo>
                  <a:cubicBezTo>
                    <a:pt x="202" y="220"/>
                    <a:pt x="215" y="232"/>
                    <a:pt x="215" y="248"/>
                  </a:cubicBezTo>
                  <a:cubicBezTo>
                    <a:pt x="215" y="251"/>
                    <a:pt x="214" y="255"/>
                    <a:pt x="213" y="258"/>
                  </a:cubicBezTo>
                  <a:cubicBezTo>
                    <a:pt x="160" y="258"/>
                    <a:pt x="160" y="258"/>
                    <a:pt x="160" y="258"/>
                  </a:cubicBezTo>
                  <a:cubicBezTo>
                    <a:pt x="159" y="255"/>
                    <a:pt x="158" y="251"/>
                    <a:pt x="158" y="248"/>
                  </a:cubicBezTo>
                  <a:cubicBezTo>
                    <a:pt x="158" y="232"/>
                    <a:pt x="171" y="220"/>
                    <a:pt x="186" y="220"/>
                  </a:cubicBezTo>
                  <a:close/>
                  <a:moveTo>
                    <a:pt x="67" y="220"/>
                  </a:moveTo>
                  <a:cubicBezTo>
                    <a:pt x="82" y="220"/>
                    <a:pt x="95" y="232"/>
                    <a:pt x="95" y="248"/>
                  </a:cubicBezTo>
                  <a:cubicBezTo>
                    <a:pt x="95" y="251"/>
                    <a:pt x="94" y="255"/>
                    <a:pt x="93" y="258"/>
                  </a:cubicBezTo>
                  <a:cubicBezTo>
                    <a:pt x="40" y="258"/>
                    <a:pt x="40" y="258"/>
                    <a:pt x="40" y="258"/>
                  </a:cubicBezTo>
                  <a:cubicBezTo>
                    <a:pt x="39" y="255"/>
                    <a:pt x="38" y="251"/>
                    <a:pt x="38" y="248"/>
                  </a:cubicBezTo>
                  <a:cubicBezTo>
                    <a:pt x="38" y="232"/>
                    <a:pt x="51" y="220"/>
                    <a:pt x="67" y="220"/>
                  </a:cubicBezTo>
                  <a:close/>
                  <a:moveTo>
                    <a:pt x="307" y="130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293" y="147"/>
                    <a:pt x="293" y="147"/>
                    <a:pt x="293" y="147"/>
                  </a:cubicBezTo>
                  <a:cubicBezTo>
                    <a:pt x="308" y="201"/>
                    <a:pt x="308" y="201"/>
                    <a:pt x="308" y="201"/>
                  </a:cubicBezTo>
                  <a:cubicBezTo>
                    <a:pt x="289" y="201"/>
                    <a:pt x="289" y="201"/>
                    <a:pt x="289" y="201"/>
                  </a:cubicBezTo>
                  <a:cubicBezTo>
                    <a:pt x="273" y="147"/>
                    <a:pt x="273" y="147"/>
                    <a:pt x="273" y="147"/>
                  </a:cubicBezTo>
                  <a:cubicBezTo>
                    <a:pt x="216" y="147"/>
                    <a:pt x="216" y="147"/>
                    <a:pt x="216" y="147"/>
                  </a:cubicBezTo>
                  <a:cubicBezTo>
                    <a:pt x="201" y="201"/>
                    <a:pt x="201" y="201"/>
                    <a:pt x="201" y="201"/>
                  </a:cubicBezTo>
                  <a:cubicBezTo>
                    <a:pt x="181" y="201"/>
                    <a:pt x="181" y="201"/>
                    <a:pt x="181" y="201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307" y="130"/>
                    <a:pt x="307" y="130"/>
                    <a:pt x="307" y="130"/>
                  </a:cubicBezTo>
                  <a:close/>
                  <a:moveTo>
                    <a:pt x="180" y="16"/>
                  </a:moveTo>
                  <a:cubicBezTo>
                    <a:pt x="175" y="16"/>
                    <a:pt x="170" y="18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3" y="25"/>
                    <a:pt x="161" y="30"/>
                    <a:pt x="161" y="35"/>
                  </a:cubicBezTo>
                  <a:cubicBezTo>
                    <a:pt x="161" y="72"/>
                    <a:pt x="161" y="72"/>
                    <a:pt x="161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63" y="55"/>
                    <a:pt x="117" y="55"/>
                    <a:pt x="66" y="55"/>
                  </a:cubicBezTo>
                  <a:cubicBezTo>
                    <a:pt x="57" y="55"/>
                    <a:pt x="50" y="63"/>
                    <a:pt x="50" y="7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87" y="199"/>
                    <a:pt x="87" y="199"/>
                    <a:pt x="87" y="199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99"/>
                    <a:pt x="91" y="199"/>
                    <a:pt x="91" y="199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09" y="189"/>
                    <a:pt x="109" y="189"/>
                    <a:pt x="109" y="189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22"/>
                    <a:pt x="109" y="122"/>
                    <a:pt x="109" y="122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5" y="80"/>
                    <a:pt x="155" y="80"/>
                    <a:pt x="155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12"/>
                    <a:pt x="163" y="117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70" y="124"/>
                    <a:pt x="175" y="126"/>
                    <a:pt x="180" y="126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309" y="126"/>
                    <a:pt x="314" y="124"/>
                    <a:pt x="317" y="120"/>
                  </a:cubicBezTo>
                  <a:cubicBezTo>
                    <a:pt x="317" y="120"/>
                    <a:pt x="317" y="120"/>
                    <a:pt x="317" y="120"/>
                  </a:cubicBezTo>
                  <a:cubicBezTo>
                    <a:pt x="321" y="117"/>
                    <a:pt x="323" y="112"/>
                    <a:pt x="323" y="107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3" y="30"/>
                    <a:pt x="321" y="25"/>
                    <a:pt x="317" y="21"/>
                  </a:cubicBezTo>
                  <a:cubicBezTo>
                    <a:pt x="314" y="18"/>
                    <a:pt x="309" y="16"/>
                    <a:pt x="304" y="16"/>
                  </a:cubicBezTo>
                  <a:cubicBezTo>
                    <a:pt x="180" y="16"/>
                    <a:pt x="180" y="16"/>
                    <a:pt x="180" y="16"/>
                  </a:cubicBezTo>
                  <a:close/>
                  <a:moveTo>
                    <a:pt x="304" y="31"/>
                  </a:moveTo>
                  <a:cubicBezTo>
                    <a:pt x="305" y="31"/>
                    <a:pt x="306" y="31"/>
                    <a:pt x="307" y="32"/>
                  </a:cubicBezTo>
                  <a:cubicBezTo>
                    <a:pt x="307" y="33"/>
                    <a:pt x="308" y="34"/>
                    <a:pt x="308" y="35"/>
                  </a:cubicBezTo>
                  <a:cubicBezTo>
                    <a:pt x="308" y="107"/>
                    <a:pt x="308" y="107"/>
                    <a:pt x="308" y="107"/>
                  </a:cubicBezTo>
                  <a:cubicBezTo>
                    <a:pt x="308" y="108"/>
                    <a:pt x="307" y="109"/>
                    <a:pt x="307" y="109"/>
                  </a:cubicBezTo>
                  <a:cubicBezTo>
                    <a:pt x="307" y="110"/>
                    <a:pt x="307" y="110"/>
                    <a:pt x="307" y="110"/>
                  </a:cubicBezTo>
                  <a:cubicBezTo>
                    <a:pt x="306" y="110"/>
                    <a:pt x="305" y="111"/>
                    <a:pt x="304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8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9"/>
                    <a:pt x="176" y="108"/>
                    <a:pt x="176" y="107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4"/>
                    <a:pt x="176" y="33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8" y="31"/>
                    <a:pt x="179" y="31"/>
                    <a:pt x="180" y="31"/>
                  </a:cubicBezTo>
                  <a:lnTo>
                    <a:pt x="304" y="3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/>
          </p:spPr>
          <p:txBody>
            <a:bodyPr vert="horz" wrap="square" lIns="121860" tIns="60931" rIns="121860" bIns="60931" numCol="1" anchor="t" anchorCtr="0" compatLnSpc="1"/>
            <a:lstStyle/>
            <a:p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476641" y="4368647"/>
            <a:ext cx="4323883" cy="1444411"/>
            <a:chOff x="4651504" y="3063637"/>
            <a:chExt cx="3888432" cy="1298476"/>
          </a:xfrm>
        </p:grpSpPr>
        <p:sp>
          <p:nvSpPr>
            <p:cNvPr id="44" name="圆角矩形 43"/>
            <p:cNvSpPr/>
            <p:nvPr/>
          </p:nvSpPr>
          <p:spPr>
            <a:xfrm>
              <a:off x="4651504" y="3063637"/>
              <a:ext cx="3888432" cy="1298476"/>
            </a:xfrm>
            <a:prstGeom prst="roundRect">
              <a:avLst>
                <a:gd name="adj" fmla="val 8330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5829476" y="3236625"/>
              <a:ext cx="0" cy="952500"/>
            </a:xfrm>
            <a:prstGeom prst="line">
              <a:avLst/>
            </a:prstGeom>
            <a:ln w="63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5977899" y="3306764"/>
              <a:ext cx="1460088" cy="340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86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改进</a:t>
              </a:r>
              <a:endParaRPr lang="zh-CN" altLang="en-US" sz="186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5977897" y="3574475"/>
              <a:ext cx="2391677" cy="637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33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多向别人请教问题，以及百度学习一些开发注意的事项，争取以后的项目能做的更完美</a:t>
              </a:r>
              <a:endParaRPr lang="zh-CN" altLang="en-US" sz="133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4785360" y="3277465"/>
              <a:ext cx="870820" cy="870820"/>
              <a:chOff x="4785360" y="3277465"/>
              <a:chExt cx="870820" cy="870820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4785360" y="3277465"/>
                <a:ext cx="870820" cy="8708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50" name="Picture 39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4996685" y="3438522"/>
                <a:ext cx="448170" cy="529655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51" name="组合 50"/>
          <p:cNvGrpSpPr/>
          <p:nvPr/>
        </p:nvGrpSpPr>
        <p:grpSpPr>
          <a:xfrm>
            <a:off x="1539504" y="4384860"/>
            <a:ext cx="4323883" cy="1444411"/>
            <a:chOff x="549712" y="3075801"/>
            <a:chExt cx="3888432" cy="1298476"/>
          </a:xfrm>
        </p:grpSpPr>
        <p:sp>
          <p:nvSpPr>
            <p:cNvPr id="52" name="圆角矩形 51"/>
            <p:cNvSpPr/>
            <p:nvPr/>
          </p:nvSpPr>
          <p:spPr>
            <a:xfrm>
              <a:off x="549712" y="3075801"/>
              <a:ext cx="3888432" cy="1298476"/>
            </a:xfrm>
            <a:prstGeom prst="roundRect">
              <a:avLst>
                <a:gd name="adj" fmla="val 8330"/>
              </a:avLst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1727684" y="3248789"/>
              <a:ext cx="0" cy="952500"/>
            </a:xfrm>
            <a:prstGeom prst="line">
              <a:avLst/>
            </a:prstGeom>
            <a:ln w="63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1876107" y="3289629"/>
              <a:ext cx="1460088" cy="340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86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不足之处</a:t>
              </a:r>
              <a:endParaRPr lang="zh-CN" altLang="en-US" sz="186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1876105" y="3586639"/>
              <a:ext cx="2391677" cy="637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33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项目做的过少，项目经验不足，有很多项目需要注意的地方自己还不清楚</a:t>
              </a:r>
              <a:endParaRPr lang="zh-CN" altLang="en-US" sz="133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83568" y="3289629"/>
              <a:ext cx="870820" cy="870820"/>
              <a:chOff x="683568" y="3289629"/>
              <a:chExt cx="870820" cy="87082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683568" y="3289629"/>
                <a:ext cx="870820" cy="87082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58" name="Picture 4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27983" y="3463350"/>
                <a:ext cx="381990" cy="49905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59" name="组合 99"/>
          <p:cNvGrpSpPr/>
          <p:nvPr/>
        </p:nvGrpSpPr>
        <p:grpSpPr>
          <a:xfrm>
            <a:off x="712649" y="457557"/>
            <a:ext cx="5264150" cy="706450"/>
            <a:chOff x="3967827" y="1440063"/>
            <a:chExt cx="5264150" cy="706450"/>
          </a:xfrm>
        </p:grpSpPr>
        <p:grpSp>
          <p:nvGrpSpPr>
            <p:cNvPr id="60" name="组合 18"/>
            <p:cNvGrpSpPr/>
            <p:nvPr/>
          </p:nvGrpSpPr>
          <p:grpSpPr>
            <a:xfrm>
              <a:off x="3967827" y="1440063"/>
              <a:ext cx="5264150" cy="706450"/>
              <a:chOff x="1117600" y="1876651"/>
              <a:chExt cx="6870700" cy="922049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1" name="TextBox 31"/>
            <p:cNvSpPr txBox="1"/>
            <p:nvPr/>
          </p:nvSpPr>
          <p:spPr>
            <a:xfrm flipH="1">
              <a:off x="4267815" y="1553550"/>
              <a:ext cx="4509258" cy="4603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600" dirty="0">
                  <a:solidFill>
                    <a:schemeClr val="bg1"/>
                  </a:solidFill>
                  <a:cs typeface="+mn-ea"/>
                  <a:sym typeface="+mn-lt"/>
                </a:rPr>
                <a:t>不足与改进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4" t="-1" r="-1" b="22414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452393" y="343112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76222" y="2367181"/>
            <a:ext cx="435680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600" dirty="0">
                <a:solidFill>
                  <a:schemeClr val="bg1"/>
                </a:solidFill>
                <a:cs typeface="+mn-ea"/>
                <a:sym typeface="+mn-lt"/>
              </a:rPr>
              <a:t>展望</a:t>
            </a:r>
            <a:r>
              <a:rPr lang="en-US" altLang="zh-CN" sz="5400" spc="600" dirty="0">
                <a:solidFill>
                  <a:schemeClr val="bg1"/>
                </a:solidFill>
                <a:cs typeface="+mn-ea"/>
                <a:sym typeface="+mn-lt"/>
              </a:rPr>
              <a:t>2019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947364" y="318954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092891" y="324264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183814" y="329191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497439" y="329191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76931" y="324264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3" name="直接连接符 22"/>
          <p:cNvCxnSpPr>
            <a:stCxn id="18" idx="6"/>
          </p:cNvCxnSpPr>
          <p:nvPr/>
        </p:nvCxnSpPr>
        <p:spPr>
          <a:xfrm flipV="1">
            <a:off x="6244213" y="335219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9" idx="6"/>
            <a:endCxn id="20" idx="2"/>
          </p:cNvCxnSpPr>
          <p:nvPr/>
        </p:nvCxnSpPr>
        <p:spPr>
          <a:xfrm flipV="1">
            <a:off x="7488099" y="345456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2" idx="2"/>
          </p:cNvCxnSpPr>
          <p:nvPr/>
        </p:nvCxnSpPr>
        <p:spPr>
          <a:xfrm>
            <a:off x="8480663" y="345456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2" idx="6"/>
            <a:endCxn id="21" idx="2"/>
          </p:cNvCxnSpPr>
          <p:nvPr/>
        </p:nvCxnSpPr>
        <p:spPr>
          <a:xfrm flipV="1">
            <a:off x="9671504" y="345456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1078605" y="271151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8" name="直接连接符 27"/>
          <p:cNvCxnSpPr>
            <a:stCxn id="27" idx="3"/>
            <a:endCxn id="21" idx="7"/>
          </p:cNvCxnSpPr>
          <p:nvPr/>
        </p:nvCxnSpPr>
        <p:spPr>
          <a:xfrm flipH="1">
            <a:off x="10750402" y="306277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095496" y="2673934"/>
            <a:ext cx="2337229" cy="2337228"/>
            <a:chOff x="9737714" y="4278291"/>
            <a:chExt cx="3739566" cy="3739564"/>
          </a:xfrm>
        </p:grpSpPr>
        <p:sp>
          <p:nvSpPr>
            <p:cNvPr id="4" name="Oval 3"/>
            <p:cNvSpPr/>
            <p:nvPr/>
          </p:nvSpPr>
          <p:spPr>
            <a:xfrm>
              <a:off x="9737714" y="4278291"/>
              <a:ext cx="3739566" cy="3739564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5" name="Arc 4"/>
            <p:cNvSpPr/>
            <p:nvPr/>
          </p:nvSpPr>
          <p:spPr>
            <a:xfrm>
              <a:off x="9739667" y="4280244"/>
              <a:ext cx="3735661" cy="3735659"/>
            </a:xfrm>
            <a:prstGeom prst="arc">
              <a:avLst>
                <a:gd name="adj1" fmla="val 10766207"/>
                <a:gd name="adj2" fmla="val 0"/>
              </a:avLst>
            </a:prstGeom>
            <a:ln w="76200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432726" y="2673934"/>
            <a:ext cx="2337229" cy="2337228"/>
            <a:chOff x="13477280" y="4278291"/>
            <a:chExt cx="3739566" cy="3739564"/>
          </a:xfrm>
        </p:grpSpPr>
        <p:sp>
          <p:nvSpPr>
            <p:cNvPr id="6" name="Oval 5"/>
            <p:cNvSpPr/>
            <p:nvPr/>
          </p:nvSpPr>
          <p:spPr>
            <a:xfrm>
              <a:off x="13477280" y="4278291"/>
              <a:ext cx="3739566" cy="3739564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" name="Arc 6"/>
            <p:cNvSpPr/>
            <p:nvPr/>
          </p:nvSpPr>
          <p:spPr>
            <a:xfrm rot="10800000">
              <a:off x="13479234" y="4280244"/>
              <a:ext cx="3735661" cy="3735659"/>
            </a:xfrm>
            <a:prstGeom prst="arc">
              <a:avLst>
                <a:gd name="adj1" fmla="val 10766207"/>
                <a:gd name="adj2" fmla="val 0"/>
              </a:avLst>
            </a:prstGeom>
            <a:ln w="76200" cap="rnd">
              <a:gradFill>
                <a:gsLst>
                  <a:gs pos="100000">
                    <a:schemeClr val="accent4"/>
                  </a:gs>
                  <a:gs pos="0">
                    <a:schemeClr val="accent5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422046" y="2673934"/>
            <a:ext cx="2337229" cy="2337228"/>
            <a:chOff x="2260192" y="4278291"/>
            <a:chExt cx="3739566" cy="3739564"/>
          </a:xfrm>
        </p:grpSpPr>
        <p:sp>
          <p:nvSpPr>
            <p:cNvPr id="2" name="Oval 1"/>
            <p:cNvSpPr/>
            <p:nvPr/>
          </p:nvSpPr>
          <p:spPr>
            <a:xfrm>
              <a:off x="2260192" y="4278291"/>
              <a:ext cx="3739566" cy="3739564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262145" y="4280244"/>
              <a:ext cx="3735661" cy="3735659"/>
            </a:xfrm>
            <a:prstGeom prst="arc">
              <a:avLst>
                <a:gd name="adj1" fmla="val 10766207"/>
                <a:gd name="adj2" fmla="val 0"/>
              </a:avLst>
            </a:prstGeom>
            <a:ln w="7620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59275" y="2673934"/>
            <a:ext cx="2337229" cy="2337228"/>
            <a:chOff x="5999758" y="4278291"/>
            <a:chExt cx="3739566" cy="3739564"/>
          </a:xfrm>
        </p:grpSpPr>
        <p:sp>
          <p:nvSpPr>
            <p:cNvPr id="3" name="Oval 2"/>
            <p:cNvSpPr/>
            <p:nvPr/>
          </p:nvSpPr>
          <p:spPr>
            <a:xfrm>
              <a:off x="5999758" y="4278291"/>
              <a:ext cx="3739566" cy="3739564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4" name="Arc 33"/>
            <p:cNvSpPr/>
            <p:nvPr/>
          </p:nvSpPr>
          <p:spPr>
            <a:xfrm rot="10800000">
              <a:off x="6001711" y="4280244"/>
              <a:ext cx="3735661" cy="3735659"/>
            </a:xfrm>
            <a:prstGeom prst="arc">
              <a:avLst>
                <a:gd name="adj1" fmla="val 10766207"/>
                <a:gd name="adj2" fmla="val 0"/>
              </a:avLst>
            </a:prstGeom>
            <a:ln w="76200" cap="rnd">
              <a:gradFill>
                <a:gsLst>
                  <a:gs pos="100000">
                    <a:schemeClr val="accent2"/>
                  </a:gs>
                  <a:gs pos="0">
                    <a:schemeClr val="accent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744746" y="3143305"/>
            <a:ext cx="1691829" cy="1558251"/>
            <a:chOff x="3068376" y="4994205"/>
            <a:chExt cx="2593445" cy="2388677"/>
          </a:xfrm>
        </p:grpSpPr>
        <p:sp>
          <p:nvSpPr>
            <p:cNvPr id="12" name="Freeform 26"/>
            <p:cNvSpPr>
              <a:spLocks noEditPoints="1"/>
            </p:cNvSpPr>
            <p:nvPr/>
          </p:nvSpPr>
          <p:spPr bwMode="auto">
            <a:xfrm>
              <a:off x="4033660" y="4994205"/>
              <a:ext cx="662880" cy="637960"/>
            </a:xfrm>
            <a:custGeom>
              <a:avLst/>
              <a:gdLst>
                <a:gd name="T0" fmla="*/ 188 w 263"/>
                <a:gd name="T1" fmla="*/ 0 h 256"/>
                <a:gd name="T2" fmla="*/ 111 w 263"/>
                <a:gd name="T3" fmla="*/ 54 h 256"/>
                <a:gd name="T4" fmla="*/ 111 w 263"/>
                <a:gd name="T5" fmla="*/ 55 h 256"/>
                <a:gd name="T6" fmla="*/ 28 w 263"/>
                <a:gd name="T7" fmla="*/ 138 h 256"/>
                <a:gd name="T8" fmla="*/ 1 w 263"/>
                <a:gd name="T9" fmla="*/ 220 h 256"/>
                <a:gd name="T10" fmla="*/ 28 w 263"/>
                <a:gd name="T11" fmla="*/ 256 h 256"/>
                <a:gd name="T12" fmla="*/ 105 w 263"/>
                <a:gd name="T13" fmla="*/ 237 h 256"/>
                <a:gd name="T14" fmla="*/ 241 w 263"/>
                <a:gd name="T15" fmla="*/ 105 h 256"/>
                <a:gd name="T16" fmla="*/ 128 w 263"/>
                <a:gd name="T17" fmla="*/ 190 h 256"/>
                <a:gd name="T18" fmla="*/ 198 w 263"/>
                <a:gd name="T19" fmla="*/ 94 h 256"/>
                <a:gd name="T20" fmla="*/ 190 w 263"/>
                <a:gd name="T21" fmla="*/ 134 h 256"/>
                <a:gd name="T22" fmla="*/ 128 w 263"/>
                <a:gd name="T23" fmla="*/ 196 h 256"/>
                <a:gd name="T24" fmla="*/ 118 w 263"/>
                <a:gd name="T25" fmla="*/ 162 h 256"/>
                <a:gd name="T26" fmla="*/ 91 w 263"/>
                <a:gd name="T27" fmla="*/ 136 h 256"/>
                <a:gd name="T28" fmla="*/ 184 w 263"/>
                <a:gd name="T29" fmla="*/ 72 h 256"/>
                <a:gd name="T30" fmla="*/ 118 w 263"/>
                <a:gd name="T31" fmla="*/ 162 h 256"/>
                <a:gd name="T32" fmla="*/ 61 w 263"/>
                <a:gd name="T33" fmla="*/ 128 h 256"/>
                <a:gd name="T34" fmla="*/ 159 w 263"/>
                <a:gd name="T35" fmla="*/ 57 h 256"/>
                <a:gd name="T36" fmla="*/ 33 w 263"/>
                <a:gd name="T37" fmla="*/ 239 h 256"/>
                <a:gd name="T38" fmla="*/ 16 w 263"/>
                <a:gd name="T39" fmla="*/ 228 h 256"/>
                <a:gd name="T40" fmla="*/ 25 w 263"/>
                <a:gd name="T41" fmla="*/ 193 h 256"/>
                <a:gd name="T42" fmla="*/ 63 w 263"/>
                <a:gd name="T43" fmla="*/ 231 h 256"/>
                <a:gd name="T44" fmla="*/ 71 w 263"/>
                <a:gd name="T45" fmla="*/ 229 h 256"/>
                <a:gd name="T46" fmla="*/ 27 w 263"/>
                <a:gd name="T47" fmla="*/ 185 h 256"/>
                <a:gd name="T48" fmla="*/ 39 w 263"/>
                <a:gd name="T49" fmla="*/ 150 h 256"/>
                <a:gd name="T50" fmla="*/ 103 w 263"/>
                <a:gd name="T51" fmla="*/ 220 h 256"/>
                <a:gd name="T52" fmla="*/ 71 w 263"/>
                <a:gd name="T53" fmla="*/ 229 h 256"/>
                <a:gd name="T54" fmla="*/ 216 w 263"/>
                <a:gd name="T55" fmla="*/ 108 h 256"/>
                <a:gd name="T56" fmla="*/ 196 w 263"/>
                <a:gd name="T57" fmla="*/ 60 h 256"/>
                <a:gd name="T58" fmla="*/ 162 w 263"/>
                <a:gd name="T59" fmla="*/ 26 h 256"/>
                <a:gd name="T60" fmla="*/ 224 w 263"/>
                <a:gd name="T61" fmla="*/ 32 h 256"/>
                <a:gd name="T62" fmla="*/ 230 w 263"/>
                <a:gd name="T63" fmla="*/ 9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56">
                  <a:moveTo>
                    <a:pt x="235" y="21"/>
                  </a:moveTo>
                  <a:cubicBezTo>
                    <a:pt x="222" y="8"/>
                    <a:pt x="205" y="0"/>
                    <a:pt x="188" y="0"/>
                  </a:cubicBezTo>
                  <a:cubicBezTo>
                    <a:pt x="173" y="0"/>
                    <a:pt x="160" y="5"/>
                    <a:pt x="150" y="15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4"/>
                    <a:pt x="111" y="54"/>
                    <a:pt x="111" y="55"/>
                  </a:cubicBezTo>
                  <a:cubicBezTo>
                    <a:pt x="111" y="55"/>
                    <a:pt x="111" y="55"/>
                    <a:pt x="111" y="55"/>
                  </a:cubicBezTo>
                  <a:cubicBezTo>
                    <a:pt x="111" y="55"/>
                    <a:pt x="111" y="55"/>
                    <a:pt x="111" y="55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42"/>
                    <a:pt x="22" y="147"/>
                    <a:pt x="20" y="15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20"/>
                    <a:pt x="0" y="225"/>
                    <a:pt x="0" y="228"/>
                  </a:cubicBezTo>
                  <a:cubicBezTo>
                    <a:pt x="0" y="243"/>
                    <a:pt x="13" y="256"/>
                    <a:pt x="28" y="256"/>
                  </a:cubicBezTo>
                  <a:cubicBezTo>
                    <a:pt x="31" y="256"/>
                    <a:pt x="37" y="255"/>
                    <a:pt x="37" y="255"/>
                  </a:cubicBezTo>
                  <a:cubicBezTo>
                    <a:pt x="105" y="237"/>
                    <a:pt x="105" y="237"/>
                    <a:pt x="105" y="237"/>
                  </a:cubicBezTo>
                  <a:cubicBezTo>
                    <a:pt x="110" y="235"/>
                    <a:pt x="115" y="232"/>
                    <a:pt x="119" y="229"/>
                  </a:cubicBezTo>
                  <a:cubicBezTo>
                    <a:pt x="241" y="105"/>
                    <a:pt x="241" y="105"/>
                    <a:pt x="241" y="105"/>
                  </a:cubicBezTo>
                  <a:cubicBezTo>
                    <a:pt x="263" y="83"/>
                    <a:pt x="261" y="46"/>
                    <a:pt x="235" y="21"/>
                  </a:cubicBezTo>
                  <a:close/>
                  <a:moveTo>
                    <a:pt x="128" y="190"/>
                  </a:moveTo>
                  <a:cubicBezTo>
                    <a:pt x="127" y="183"/>
                    <a:pt x="125" y="176"/>
                    <a:pt x="122" y="169"/>
                  </a:cubicBezTo>
                  <a:cubicBezTo>
                    <a:pt x="198" y="94"/>
                    <a:pt x="198" y="94"/>
                    <a:pt x="198" y="94"/>
                  </a:cubicBezTo>
                  <a:cubicBezTo>
                    <a:pt x="203" y="108"/>
                    <a:pt x="200" y="12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4"/>
                    <a:pt x="128" y="192"/>
                    <a:pt x="128" y="190"/>
                  </a:cubicBezTo>
                  <a:close/>
                  <a:moveTo>
                    <a:pt x="118" y="162"/>
                  </a:moveTo>
                  <a:cubicBezTo>
                    <a:pt x="115" y="157"/>
                    <a:pt x="112" y="152"/>
                    <a:pt x="108" y="148"/>
                  </a:cubicBezTo>
                  <a:cubicBezTo>
                    <a:pt x="103" y="143"/>
                    <a:pt x="97" y="140"/>
                    <a:pt x="91" y="136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74" y="63"/>
                    <a:pt x="179" y="66"/>
                    <a:pt x="184" y="72"/>
                  </a:cubicBezTo>
                  <a:cubicBezTo>
                    <a:pt x="189" y="76"/>
                    <a:pt x="192" y="81"/>
                    <a:pt x="195" y="86"/>
                  </a:cubicBezTo>
                  <a:lnTo>
                    <a:pt x="118" y="162"/>
                  </a:lnTo>
                  <a:close/>
                  <a:moveTo>
                    <a:pt x="84" y="133"/>
                  </a:moveTo>
                  <a:cubicBezTo>
                    <a:pt x="76" y="130"/>
                    <a:pt x="69" y="128"/>
                    <a:pt x="61" y="128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32" y="56"/>
                    <a:pt x="146" y="54"/>
                    <a:pt x="159" y="57"/>
                  </a:cubicBezTo>
                  <a:lnTo>
                    <a:pt x="84" y="133"/>
                  </a:lnTo>
                  <a:close/>
                  <a:moveTo>
                    <a:pt x="33" y="239"/>
                  </a:moveTo>
                  <a:cubicBezTo>
                    <a:pt x="32" y="239"/>
                    <a:pt x="30" y="240"/>
                    <a:pt x="28" y="240"/>
                  </a:cubicBezTo>
                  <a:cubicBezTo>
                    <a:pt x="21" y="240"/>
                    <a:pt x="16" y="235"/>
                    <a:pt x="16" y="228"/>
                  </a:cubicBezTo>
                  <a:cubicBezTo>
                    <a:pt x="16" y="227"/>
                    <a:pt x="17" y="224"/>
                    <a:pt x="17" y="224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34" y="193"/>
                    <a:pt x="44" y="196"/>
                    <a:pt x="52" y="204"/>
                  </a:cubicBezTo>
                  <a:cubicBezTo>
                    <a:pt x="60" y="212"/>
                    <a:pt x="64" y="222"/>
                    <a:pt x="63" y="231"/>
                  </a:cubicBezTo>
                  <a:lnTo>
                    <a:pt x="33" y="239"/>
                  </a:lnTo>
                  <a:close/>
                  <a:moveTo>
                    <a:pt x="71" y="229"/>
                  </a:moveTo>
                  <a:cubicBezTo>
                    <a:pt x="71" y="218"/>
                    <a:pt x="66" y="207"/>
                    <a:pt x="58" y="198"/>
                  </a:cubicBezTo>
                  <a:cubicBezTo>
                    <a:pt x="49" y="190"/>
                    <a:pt x="38" y="185"/>
                    <a:pt x="27" y="185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4"/>
                    <a:pt x="37" y="152"/>
                    <a:pt x="39" y="150"/>
                  </a:cubicBezTo>
                  <a:cubicBezTo>
                    <a:pt x="55" y="139"/>
                    <a:pt x="79" y="142"/>
                    <a:pt x="96" y="160"/>
                  </a:cubicBezTo>
                  <a:cubicBezTo>
                    <a:pt x="115" y="178"/>
                    <a:pt x="117" y="204"/>
                    <a:pt x="103" y="220"/>
                  </a:cubicBezTo>
                  <a:cubicBezTo>
                    <a:pt x="103" y="221"/>
                    <a:pt x="102" y="221"/>
                    <a:pt x="101" y="221"/>
                  </a:cubicBezTo>
                  <a:lnTo>
                    <a:pt x="71" y="229"/>
                  </a:lnTo>
                  <a:close/>
                  <a:moveTo>
                    <a:pt x="230" y="94"/>
                  </a:moveTo>
                  <a:cubicBezTo>
                    <a:pt x="216" y="108"/>
                    <a:pt x="216" y="108"/>
                    <a:pt x="216" y="108"/>
                  </a:cubicBezTo>
                  <a:cubicBezTo>
                    <a:pt x="216" y="106"/>
                    <a:pt x="216" y="104"/>
                    <a:pt x="216" y="102"/>
                  </a:cubicBezTo>
                  <a:cubicBezTo>
                    <a:pt x="215" y="87"/>
                    <a:pt x="207" y="72"/>
                    <a:pt x="196" y="60"/>
                  </a:cubicBezTo>
                  <a:cubicBezTo>
                    <a:pt x="183" y="47"/>
                    <a:pt x="165" y="40"/>
                    <a:pt x="148" y="40"/>
                  </a:cubicBezTo>
                  <a:cubicBezTo>
                    <a:pt x="162" y="26"/>
                    <a:pt x="162" y="26"/>
                    <a:pt x="162" y="26"/>
                  </a:cubicBezTo>
                  <a:cubicBezTo>
                    <a:pt x="168" y="20"/>
                    <a:pt x="177" y="16"/>
                    <a:pt x="188" y="16"/>
                  </a:cubicBezTo>
                  <a:cubicBezTo>
                    <a:pt x="200" y="16"/>
                    <a:pt x="214" y="22"/>
                    <a:pt x="224" y="32"/>
                  </a:cubicBezTo>
                  <a:cubicBezTo>
                    <a:pt x="233" y="41"/>
                    <a:pt x="239" y="53"/>
                    <a:pt x="240" y="65"/>
                  </a:cubicBezTo>
                  <a:cubicBezTo>
                    <a:pt x="241" y="76"/>
                    <a:pt x="237" y="87"/>
                    <a:pt x="230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1" tIns="28575" rIns="57151" bIns="28575" numCol="1" anchor="t" anchorCtr="0" compatLnSpc="1"/>
            <a:lstStyle/>
            <a:p>
              <a:endParaRPr lang="id-ID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068376" y="5827380"/>
              <a:ext cx="2593445" cy="1555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id-ID" sz="1000" dirty="0">
                  <a:solidFill>
                    <a:schemeClr val="bg1"/>
                  </a:solidFill>
                  <a:cs typeface="+mn-ea"/>
                  <a:sym typeface="+mn-lt"/>
                </a:rPr>
                <a:t>到目前为止：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已掌握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cloud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设计、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redis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集群、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https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协议、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nginx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使用、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IDOC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模块初步划分、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docker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rancher</a:t>
              </a:r>
              <a:endParaRPr lang="en-US" altLang="zh-CN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81975" y="3167732"/>
            <a:ext cx="1691829" cy="1323373"/>
            <a:chOff x="6516079" y="5068370"/>
            <a:chExt cx="2706926" cy="2117395"/>
          </a:xfrm>
        </p:grpSpPr>
        <p:grpSp>
          <p:nvGrpSpPr>
            <p:cNvPr id="13" name="Group 12"/>
            <p:cNvGrpSpPr/>
            <p:nvPr/>
          </p:nvGrpSpPr>
          <p:grpSpPr>
            <a:xfrm>
              <a:off x="7567554" y="5068370"/>
              <a:ext cx="603974" cy="707005"/>
              <a:chOff x="6980238" y="-342900"/>
              <a:chExt cx="1150937" cy="1311275"/>
            </a:xfrm>
            <a:solidFill>
              <a:schemeClr val="accent2"/>
            </a:solidFill>
          </p:grpSpPr>
          <p:sp>
            <p:nvSpPr>
              <p:cNvPr id="14" name="Freeform 30"/>
              <p:cNvSpPr>
                <a:spLocks noEditPoints="1"/>
              </p:cNvSpPr>
              <p:nvPr/>
            </p:nvSpPr>
            <p:spPr bwMode="auto">
              <a:xfrm>
                <a:off x="6980238" y="-342900"/>
                <a:ext cx="1150937" cy="1311275"/>
              </a:xfrm>
              <a:custGeom>
                <a:avLst/>
                <a:gdLst>
                  <a:gd name="T0" fmla="*/ 152 w 304"/>
                  <a:gd name="T1" fmla="*/ 0 h 347"/>
                  <a:gd name="T2" fmla="*/ 0 w 304"/>
                  <a:gd name="T3" fmla="*/ 71 h 347"/>
                  <a:gd name="T4" fmla="*/ 0 w 304"/>
                  <a:gd name="T5" fmla="*/ 277 h 347"/>
                  <a:gd name="T6" fmla="*/ 152 w 304"/>
                  <a:gd name="T7" fmla="*/ 347 h 347"/>
                  <a:gd name="T8" fmla="*/ 304 w 304"/>
                  <a:gd name="T9" fmla="*/ 277 h 347"/>
                  <a:gd name="T10" fmla="*/ 304 w 304"/>
                  <a:gd name="T11" fmla="*/ 71 h 347"/>
                  <a:gd name="T12" fmla="*/ 152 w 304"/>
                  <a:gd name="T13" fmla="*/ 0 h 347"/>
                  <a:gd name="T14" fmla="*/ 282 w 304"/>
                  <a:gd name="T15" fmla="*/ 277 h 347"/>
                  <a:gd name="T16" fmla="*/ 152 w 304"/>
                  <a:gd name="T17" fmla="*/ 326 h 347"/>
                  <a:gd name="T18" fmla="*/ 22 w 304"/>
                  <a:gd name="T19" fmla="*/ 277 h 347"/>
                  <a:gd name="T20" fmla="*/ 22 w 304"/>
                  <a:gd name="T21" fmla="*/ 236 h 347"/>
                  <a:gd name="T22" fmla="*/ 152 w 304"/>
                  <a:gd name="T23" fmla="*/ 271 h 347"/>
                  <a:gd name="T24" fmla="*/ 282 w 304"/>
                  <a:gd name="T25" fmla="*/ 236 h 347"/>
                  <a:gd name="T26" fmla="*/ 282 w 304"/>
                  <a:gd name="T27" fmla="*/ 277 h 347"/>
                  <a:gd name="T28" fmla="*/ 282 w 304"/>
                  <a:gd name="T29" fmla="*/ 212 h 347"/>
                  <a:gd name="T30" fmla="*/ 282 w 304"/>
                  <a:gd name="T31" fmla="*/ 212 h 347"/>
                  <a:gd name="T32" fmla="*/ 282 w 304"/>
                  <a:gd name="T33" fmla="*/ 212 h 347"/>
                  <a:gd name="T34" fmla="*/ 152 w 304"/>
                  <a:gd name="T35" fmla="*/ 261 h 347"/>
                  <a:gd name="T36" fmla="*/ 22 w 304"/>
                  <a:gd name="T37" fmla="*/ 212 h 347"/>
                  <a:gd name="T38" fmla="*/ 22 w 304"/>
                  <a:gd name="T39" fmla="*/ 212 h 347"/>
                  <a:gd name="T40" fmla="*/ 22 w 304"/>
                  <a:gd name="T41" fmla="*/ 212 h 347"/>
                  <a:gd name="T42" fmla="*/ 22 w 304"/>
                  <a:gd name="T43" fmla="*/ 171 h 347"/>
                  <a:gd name="T44" fmla="*/ 152 w 304"/>
                  <a:gd name="T45" fmla="*/ 206 h 347"/>
                  <a:gd name="T46" fmla="*/ 282 w 304"/>
                  <a:gd name="T47" fmla="*/ 171 h 347"/>
                  <a:gd name="T48" fmla="*/ 282 w 304"/>
                  <a:gd name="T49" fmla="*/ 212 h 347"/>
                  <a:gd name="T50" fmla="*/ 282 w 304"/>
                  <a:gd name="T51" fmla="*/ 147 h 347"/>
                  <a:gd name="T52" fmla="*/ 282 w 304"/>
                  <a:gd name="T53" fmla="*/ 147 h 347"/>
                  <a:gd name="T54" fmla="*/ 282 w 304"/>
                  <a:gd name="T55" fmla="*/ 147 h 347"/>
                  <a:gd name="T56" fmla="*/ 152 w 304"/>
                  <a:gd name="T57" fmla="*/ 195 h 347"/>
                  <a:gd name="T58" fmla="*/ 22 w 304"/>
                  <a:gd name="T59" fmla="*/ 147 h 347"/>
                  <a:gd name="T60" fmla="*/ 22 w 304"/>
                  <a:gd name="T61" fmla="*/ 147 h 347"/>
                  <a:gd name="T62" fmla="*/ 22 w 304"/>
                  <a:gd name="T63" fmla="*/ 147 h 347"/>
                  <a:gd name="T64" fmla="*/ 22 w 304"/>
                  <a:gd name="T65" fmla="*/ 109 h 347"/>
                  <a:gd name="T66" fmla="*/ 152 w 304"/>
                  <a:gd name="T67" fmla="*/ 141 h 347"/>
                  <a:gd name="T68" fmla="*/ 282 w 304"/>
                  <a:gd name="T69" fmla="*/ 109 h 347"/>
                  <a:gd name="T70" fmla="*/ 282 w 304"/>
                  <a:gd name="T71" fmla="*/ 147 h 347"/>
                  <a:gd name="T72" fmla="*/ 152 w 304"/>
                  <a:gd name="T73" fmla="*/ 119 h 347"/>
                  <a:gd name="T74" fmla="*/ 22 w 304"/>
                  <a:gd name="T75" fmla="*/ 71 h 347"/>
                  <a:gd name="T76" fmla="*/ 152 w 304"/>
                  <a:gd name="T77" fmla="*/ 22 h 347"/>
                  <a:gd name="T78" fmla="*/ 282 w 304"/>
                  <a:gd name="T79" fmla="*/ 71 h 347"/>
                  <a:gd name="T80" fmla="*/ 152 w 304"/>
                  <a:gd name="T81" fmla="*/ 1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4" h="347">
                    <a:moveTo>
                      <a:pt x="152" y="0"/>
                    </a:moveTo>
                    <a:cubicBezTo>
                      <a:pt x="79" y="0"/>
                      <a:pt x="0" y="22"/>
                      <a:pt x="0" y="7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25"/>
                      <a:pt x="79" y="347"/>
                      <a:pt x="152" y="347"/>
                    </a:cubicBezTo>
                    <a:cubicBezTo>
                      <a:pt x="225" y="347"/>
                      <a:pt x="304" y="325"/>
                      <a:pt x="304" y="277"/>
                    </a:cubicBezTo>
                    <a:cubicBezTo>
                      <a:pt x="304" y="71"/>
                      <a:pt x="304" y="71"/>
                      <a:pt x="304" y="71"/>
                    </a:cubicBezTo>
                    <a:cubicBezTo>
                      <a:pt x="304" y="22"/>
                      <a:pt x="225" y="0"/>
                      <a:pt x="152" y="0"/>
                    </a:cubicBezTo>
                    <a:close/>
                    <a:moveTo>
                      <a:pt x="282" y="277"/>
                    </a:moveTo>
                    <a:cubicBezTo>
                      <a:pt x="282" y="304"/>
                      <a:pt x="224" y="326"/>
                      <a:pt x="152" y="326"/>
                    </a:cubicBezTo>
                    <a:cubicBezTo>
                      <a:pt x="80" y="326"/>
                      <a:pt x="22" y="304"/>
                      <a:pt x="22" y="277"/>
                    </a:cubicBezTo>
                    <a:cubicBezTo>
                      <a:pt x="22" y="236"/>
                      <a:pt x="22" y="236"/>
                      <a:pt x="22" y="236"/>
                    </a:cubicBezTo>
                    <a:cubicBezTo>
                      <a:pt x="44" y="259"/>
                      <a:pt x="98" y="271"/>
                      <a:pt x="152" y="271"/>
                    </a:cubicBezTo>
                    <a:cubicBezTo>
                      <a:pt x="206" y="271"/>
                      <a:pt x="260" y="259"/>
                      <a:pt x="282" y="236"/>
                    </a:cubicBezTo>
                    <a:lnTo>
                      <a:pt x="282" y="277"/>
                    </a:lnTo>
                    <a:close/>
                    <a:moveTo>
                      <a:pt x="282" y="212"/>
                    </a:move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39"/>
                      <a:pt x="224" y="261"/>
                      <a:pt x="152" y="261"/>
                    </a:cubicBezTo>
                    <a:cubicBezTo>
                      <a:pt x="80" y="261"/>
                      <a:pt x="22" y="239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4" y="194"/>
                      <a:pt x="98" y="206"/>
                      <a:pt x="152" y="206"/>
                    </a:cubicBezTo>
                    <a:cubicBezTo>
                      <a:pt x="206" y="206"/>
                      <a:pt x="260" y="194"/>
                      <a:pt x="282" y="171"/>
                    </a:cubicBezTo>
                    <a:lnTo>
                      <a:pt x="282" y="212"/>
                    </a:lnTo>
                    <a:close/>
                    <a:moveTo>
                      <a:pt x="282" y="147"/>
                    </a:move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74"/>
                      <a:pt x="224" y="195"/>
                      <a:pt x="152" y="195"/>
                    </a:cubicBezTo>
                    <a:cubicBezTo>
                      <a:pt x="80" y="195"/>
                      <a:pt x="22" y="174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50" y="131"/>
                      <a:pt x="102" y="141"/>
                      <a:pt x="152" y="141"/>
                    </a:cubicBezTo>
                    <a:cubicBezTo>
                      <a:pt x="202" y="141"/>
                      <a:pt x="254" y="131"/>
                      <a:pt x="282" y="109"/>
                    </a:cubicBezTo>
                    <a:lnTo>
                      <a:pt x="282" y="147"/>
                    </a:lnTo>
                    <a:close/>
                    <a:moveTo>
                      <a:pt x="152" y="119"/>
                    </a:moveTo>
                    <a:cubicBezTo>
                      <a:pt x="80" y="119"/>
                      <a:pt x="22" y="98"/>
                      <a:pt x="22" y="71"/>
                    </a:cubicBezTo>
                    <a:cubicBezTo>
                      <a:pt x="22" y="44"/>
                      <a:pt x="80" y="22"/>
                      <a:pt x="152" y="22"/>
                    </a:cubicBezTo>
                    <a:cubicBezTo>
                      <a:pt x="224" y="22"/>
                      <a:pt x="282" y="44"/>
                      <a:pt x="282" y="71"/>
                    </a:cubicBezTo>
                    <a:cubicBezTo>
                      <a:pt x="282" y="98"/>
                      <a:pt x="224" y="119"/>
                      <a:pt x="152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57151" tIns="28575" rIns="57151" bIns="28575" numCol="1" anchor="t" anchorCtr="0" compatLnSpc="1"/>
              <a:lstStyle/>
              <a:p>
                <a:endParaRPr lang="id-ID" sz="15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Oval 31"/>
              <p:cNvSpPr>
                <a:spLocks noChangeArrowheads="1"/>
              </p:cNvSpPr>
              <p:nvPr/>
            </p:nvSpPr>
            <p:spPr bwMode="auto">
              <a:xfrm>
                <a:off x="7885113" y="681038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57151" tIns="28575" rIns="57151" bIns="28575" numCol="1" anchor="t" anchorCtr="0" compatLnSpc="1"/>
              <a:lstStyle/>
              <a:p>
                <a:endParaRPr lang="id-ID" sz="15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Oval 32"/>
              <p:cNvSpPr>
                <a:spLocks noChangeArrowheads="1"/>
              </p:cNvSpPr>
              <p:nvPr/>
            </p:nvSpPr>
            <p:spPr bwMode="auto">
              <a:xfrm>
                <a:off x="7885113" y="434975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57151" tIns="28575" rIns="57151" bIns="28575" numCol="1" anchor="t" anchorCtr="0" compatLnSpc="1"/>
              <a:lstStyle/>
              <a:p>
                <a:endParaRPr lang="id-ID" sz="15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Oval 33"/>
              <p:cNvSpPr>
                <a:spLocks noChangeArrowheads="1"/>
              </p:cNvSpPr>
              <p:nvPr/>
            </p:nvSpPr>
            <p:spPr bwMode="auto">
              <a:xfrm>
                <a:off x="7885113" y="190500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57151" tIns="28575" rIns="57151" bIns="28575" numCol="1" anchor="t" anchorCtr="0" compatLnSpc="1"/>
              <a:lstStyle/>
              <a:p>
                <a:endParaRPr lang="id-ID" sz="15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6516079" y="5857854"/>
              <a:ext cx="2706926" cy="1327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后面需掌握：</a:t>
              </a:r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多租户、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nginx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集群、</a:t>
              </a:r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offiece online 验证、</a:t>
              </a:r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等其他准备工作</a:t>
              </a:r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18198" y="3169615"/>
            <a:ext cx="1691829" cy="767134"/>
            <a:chOff x="10254035" y="5071384"/>
            <a:chExt cx="2706926" cy="1227414"/>
          </a:xfrm>
        </p:grpSpPr>
        <p:grpSp>
          <p:nvGrpSpPr>
            <p:cNvPr id="80" name="Group 79"/>
            <p:cNvGrpSpPr/>
            <p:nvPr/>
          </p:nvGrpSpPr>
          <p:grpSpPr>
            <a:xfrm>
              <a:off x="11257009" y="5071384"/>
              <a:ext cx="700977" cy="700977"/>
              <a:chOff x="8216107" y="2577307"/>
              <a:chExt cx="464344" cy="464344"/>
            </a:xfrm>
            <a:solidFill>
              <a:schemeClr val="accent3"/>
            </a:solidFill>
          </p:grpSpPr>
          <p:sp>
            <p:nvSpPr>
              <p:cNvPr id="81" name="AutoShape 52"/>
              <p:cNvSpPr/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2" name="AutoShape 53"/>
              <p:cNvSpPr/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3" name="AutoShape 54"/>
              <p:cNvSpPr/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4" name="AutoShape 55"/>
              <p:cNvSpPr/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10254035" y="5857854"/>
              <a:ext cx="2706926" cy="440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id-ID" sz="1000" dirty="0">
                  <a:solidFill>
                    <a:schemeClr val="bg1"/>
                  </a:solidFill>
                  <a:cs typeface="+mn-ea"/>
                  <a:sym typeface="+mn-lt"/>
                </a:rPr>
                <a:t>IDOC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微服务一期开始制作</a:t>
              </a:r>
              <a:endParaRPr lang="en-US" altLang="zh-CN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55426" y="3169246"/>
            <a:ext cx="1691829" cy="952293"/>
            <a:chOff x="13993600" y="5070785"/>
            <a:chExt cx="2706926" cy="1523667"/>
          </a:xfrm>
        </p:grpSpPr>
        <p:grpSp>
          <p:nvGrpSpPr>
            <p:cNvPr id="73" name="Group 72"/>
            <p:cNvGrpSpPr/>
            <p:nvPr/>
          </p:nvGrpSpPr>
          <p:grpSpPr>
            <a:xfrm>
              <a:off x="14996574" y="5070785"/>
              <a:ext cx="700977" cy="702175"/>
              <a:chOff x="7275629" y="3973834"/>
              <a:chExt cx="464344" cy="465138"/>
            </a:xfrm>
            <a:solidFill>
              <a:schemeClr val="accent4"/>
            </a:solidFill>
          </p:grpSpPr>
          <p:sp>
            <p:nvSpPr>
              <p:cNvPr id="74" name="AutoShape 37"/>
              <p:cNvSpPr/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5" name="AutoShape 38"/>
              <p:cNvSpPr/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6" name="AutoShape 39"/>
              <p:cNvSpPr/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7" name="AutoShape 40"/>
              <p:cNvSpPr/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8" name="AutoShape 41"/>
              <p:cNvSpPr/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9" name="AutoShape 42"/>
              <p:cNvSpPr/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13993600" y="5857853"/>
              <a:ext cx="2706926" cy="736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id-ID" sz="1000" dirty="0">
                  <a:solidFill>
                    <a:schemeClr val="bg1"/>
                  </a:solidFill>
                  <a:cs typeface="+mn-ea"/>
                  <a:sym typeface="+mn-lt"/>
                </a:rPr>
                <a:t>一期完毕后，项目发布测试，没问题则正式发布。</a:t>
              </a:r>
              <a:endParaRPr lang="zh-CN" altLang="id-ID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801055" y="2236939"/>
            <a:ext cx="926112" cy="838463"/>
            <a:chOff x="11347125" y="4815630"/>
            <a:chExt cx="1481780" cy="1341540"/>
          </a:xfrm>
        </p:grpSpPr>
        <p:grpSp>
          <p:nvGrpSpPr>
            <p:cNvPr id="46" name="Group 45"/>
            <p:cNvGrpSpPr/>
            <p:nvPr/>
          </p:nvGrpSpPr>
          <p:grpSpPr>
            <a:xfrm>
              <a:off x="11347125" y="4815630"/>
              <a:ext cx="1481780" cy="1341540"/>
              <a:chOff x="5300281" y="5407493"/>
              <a:chExt cx="1879700" cy="1701800"/>
            </a:xfrm>
            <a:solidFill>
              <a:schemeClr val="accent3">
                <a:alpha val="50000"/>
              </a:schemeClr>
            </a:solidFill>
            <a:effectLst>
              <a:outerShdw blurRad="1270000" dist="266700" dir="5400000" sx="90000" sy="9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Oval 47"/>
              <p:cNvSpPr/>
              <p:nvPr/>
            </p:nvSpPr>
            <p:spPr>
              <a:xfrm rot="2100000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 rot="5400000" flipH="1">
                <a:off x="5389231" y="5775793"/>
                <a:ext cx="1701800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 rot="19500000" flipH="1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11612821" y="5145236"/>
              <a:ext cx="950388" cy="701936"/>
            </a:xfrm>
            <a:prstGeom prst="rect">
              <a:avLst/>
            </a:prstGeom>
            <a:effectLst>
              <a:outerShdw blurRad="203200" dist="889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sz="225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464833" y="4564244"/>
            <a:ext cx="926112" cy="838463"/>
            <a:chOff x="9642924" y="1814967"/>
            <a:chExt cx="1481780" cy="1341540"/>
          </a:xfrm>
        </p:grpSpPr>
        <p:grpSp>
          <p:nvGrpSpPr>
            <p:cNvPr id="52" name="Group 51"/>
            <p:cNvGrpSpPr/>
            <p:nvPr/>
          </p:nvGrpSpPr>
          <p:grpSpPr>
            <a:xfrm>
              <a:off x="9642924" y="1814967"/>
              <a:ext cx="1481780" cy="1341540"/>
              <a:chOff x="5300281" y="5407493"/>
              <a:chExt cx="1879700" cy="1701800"/>
            </a:xfrm>
            <a:solidFill>
              <a:schemeClr val="accent2">
                <a:alpha val="50000"/>
              </a:schemeClr>
            </a:solidFill>
            <a:effectLst>
              <a:outerShdw blurRad="1270000" dist="266700" dir="5400000" sx="90000" sy="9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Oval 53"/>
              <p:cNvSpPr/>
              <p:nvPr/>
            </p:nvSpPr>
            <p:spPr>
              <a:xfrm rot="2100000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 rot="5400000" flipH="1">
                <a:off x="5389231" y="5775793"/>
                <a:ext cx="1701800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 rot="19500000" flipH="1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9908620" y="2144573"/>
              <a:ext cx="950388" cy="701936"/>
            </a:xfrm>
            <a:prstGeom prst="rect">
              <a:avLst/>
            </a:prstGeom>
            <a:effectLst>
              <a:outerShdw blurRad="203200" dist="889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sz="225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38284" y="4564244"/>
            <a:ext cx="926112" cy="838463"/>
            <a:chOff x="9758313" y="7816293"/>
            <a:chExt cx="1481780" cy="1341540"/>
          </a:xfrm>
        </p:grpSpPr>
        <p:grpSp>
          <p:nvGrpSpPr>
            <p:cNvPr id="58" name="Group 57"/>
            <p:cNvGrpSpPr/>
            <p:nvPr/>
          </p:nvGrpSpPr>
          <p:grpSpPr>
            <a:xfrm>
              <a:off x="9758313" y="7816293"/>
              <a:ext cx="1481780" cy="1341540"/>
              <a:chOff x="5300281" y="5407493"/>
              <a:chExt cx="1879700" cy="1701800"/>
            </a:xfrm>
            <a:solidFill>
              <a:schemeClr val="accent4">
                <a:alpha val="50000"/>
              </a:schemeClr>
            </a:solidFill>
            <a:effectLst>
              <a:outerShdw blurRad="1270000" dist="266700" dir="5400000" sx="90000" sy="9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Oval 59"/>
              <p:cNvSpPr/>
              <p:nvPr/>
            </p:nvSpPr>
            <p:spPr>
              <a:xfrm rot="2100000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 rot="5400000" flipH="1">
                <a:off x="5389231" y="5775793"/>
                <a:ext cx="1701800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 rot="19500000" flipH="1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10024009" y="8145899"/>
              <a:ext cx="950388" cy="701936"/>
            </a:xfrm>
            <a:prstGeom prst="rect">
              <a:avLst/>
            </a:prstGeom>
            <a:effectLst>
              <a:outerShdw blurRad="203200" dist="889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en-US" sz="225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127604" y="2236939"/>
            <a:ext cx="926112" cy="838463"/>
            <a:chOff x="6192921" y="1153196"/>
            <a:chExt cx="1481780" cy="1341540"/>
          </a:xfrm>
        </p:grpSpPr>
        <p:grpSp>
          <p:nvGrpSpPr>
            <p:cNvPr id="64" name="Group 63"/>
            <p:cNvGrpSpPr/>
            <p:nvPr/>
          </p:nvGrpSpPr>
          <p:grpSpPr>
            <a:xfrm>
              <a:off x="6192921" y="1153196"/>
              <a:ext cx="1481780" cy="1341540"/>
              <a:chOff x="5300281" y="5407493"/>
              <a:chExt cx="1879700" cy="1701800"/>
            </a:xfrm>
            <a:effectLst>
              <a:outerShdw blurRad="1270000" dist="266700" dir="5400000" sx="90000" sy="9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Oval 65"/>
              <p:cNvSpPr/>
              <p:nvPr/>
            </p:nvSpPr>
            <p:spPr>
              <a:xfrm rot="2100000">
                <a:off x="5300281" y="5725344"/>
                <a:ext cx="1879700" cy="106609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 rot="5400000" flipH="1">
                <a:off x="5389231" y="5775793"/>
                <a:ext cx="1701800" cy="9652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 rot="19500000" flipH="1">
                <a:off x="5300281" y="5725344"/>
                <a:ext cx="1879700" cy="106609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6458617" y="1482802"/>
              <a:ext cx="950388" cy="701936"/>
            </a:xfrm>
            <a:prstGeom prst="rect">
              <a:avLst/>
            </a:prstGeom>
            <a:effectLst>
              <a:outerShdw blurRad="203200" dist="889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0" b="1" dirty="0">
                  <a:solidFill>
                    <a:schemeClr val="accent2"/>
                  </a:solidFill>
                  <a:cs typeface="+mn-ea"/>
                  <a:sym typeface="+mn-lt"/>
                </a:rPr>
                <a:t>01</a:t>
              </a:r>
              <a:endParaRPr lang="en-US" sz="225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0" name="组合 99"/>
          <p:cNvGrpSpPr/>
          <p:nvPr/>
        </p:nvGrpSpPr>
        <p:grpSpPr>
          <a:xfrm>
            <a:off x="712649" y="457557"/>
            <a:ext cx="5264150" cy="706450"/>
            <a:chOff x="3967827" y="1440063"/>
            <a:chExt cx="5264150" cy="706450"/>
          </a:xfrm>
        </p:grpSpPr>
        <p:grpSp>
          <p:nvGrpSpPr>
            <p:cNvPr id="71" name="组合 18"/>
            <p:cNvGrpSpPr/>
            <p:nvPr/>
          </p:nvGrpSpPr>
          <p:grpSpPr>
            <a:xfrm>
              <a:off x="3967827" y="1440063"/>
              <a:ext cx="5264150" cy="706450"/>
              <a:chOff x="1117600" y="1876651"/>
              <a:chExt cx="6870700" cy="922049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1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2" name="TextBox 31"/>
            <p:cNvSpPr txBox="1"/>
            <p:nvPr/>
          </p:nvSpPr>
          <p:spPr>
            <a:xfrm flipH="1">
              <a:off x="4267815" y="1553550"/>
              <a:ext cx="4509258" cy="4603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600" dirty="0">
                  <a:solidFill>
                    <a:schemeClr val="bg1"/>
                  </a:solidFill>
                  <a:cs typeface="+mn-ea"/>
                  <a:sym typeface="+mn-lt"/>
                </a:rPr>
                <a:t>展望</a:t>
              </a:r>
              <a:r>
                <a:rPr lang="en-US" altLang="zh-CN" sz="2400" spc="600" dirty="0">
                  <a:solidFill>
                    <a:schemeClr val="bg1"/>
                  </a:solidFill>
                  <a:cs typeface="+mn-ea"/>
                  <a:sym typeface="+mn-lt"/>
                </a:rPr>
                <a:t>2019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893777" y="2412573"/>
            <a:ext cx="10965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非常感谢您的观看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45208" y="4044553"/>
            <a:ext cx="2015492" cy="398780"/>
          </a:xfrm>
          <a:prstGeom prst="rect">
            <a:avLst/>
          </a:prstGeom>
          <a:solidFill>
            <a:srgbClr val="FFFFFF">
              <a:alpha val="3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汇报人：植思杰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2500" y="3429000"/>
            <a:ext cx="892417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dirty="0">
                <a:solidFill>
                  <a:schemeClr val="bg1"/>
                </a:solidFill>
                <a:cs typeface="+mn-ea"/>
                <a:sym typeface="+mn-lt"/>
              </a:rPr>
              <a:t>THANK YOU VERY MUCH FOR WATCHING</a:t>
            </a:r>
            <a:endParaRPr lang="zh-CN" altLang="en-US" sz="3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701032" y="1292679"/>
            <a:ext cx="806810" cy="806810"/>
            <a:chOff x="2175776" y="1517788"/>
            <a:chExt cx="767304" cy="767304"/>
          </a:xfrm>
        </p:grpSpPr>
        <p:sp>
          <p:nvSpPr>
            <p:cNvPr id="21" name="椭圆 20"/>
            <p:cNvSpPr/>
            <p:nvPr/>
          </p:nvSpPr>
          <p:spPr>
            <a:xfrm>
              <a:off x="2175776" y="1517788"/>
              <a:ext cx="767304" cy="767304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5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210295" y="1626976"/>
              <a:ext cx="698265" cy="526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chemeClr val="accent2"/>
                  </a:solidFill>
                  <a:cs typeface="+mn-ea"/>
                  <a:sym typeface="+mn-lt"/>
                </a:rPr>
                <a:t>01</a:t>
              </a:r>
              <a:endParaRPr lang="zh-CN" altLang="en-US" sz="3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946147" y="1365629"/>
            <a:ext cx="225044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spc="600" dirty="0">
                <a:solidFill>
                  <a:schemeClr val="bg1"/>
                </a:solidFill>
                <a:cs typeface="+mn-ea"/>
                <a:sym typeface="+mn-lt"/>
              </a:rPr>
              <a:t>回顾</a:t>
            </a:r>
            <a:r>
              <a:rPr lang="en-US" altLang="zh-CN" sz="3000" spc="600" dirty="0">
                <a:solidFill>
                  <a:schemeClr val="bg1"/>
                </a:solidFill>
                <a:cs typeface="+mn-ea"/>
                <a:sym typeface="+mn-lt"/>
              </a:rPr>
              <a:t>2018</a:t>
            </a:r>
            <a:endParaRPr lang="en-US" altLang="zh-CN" sz="3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46147" y="2592892"/>
            <a:ext cx="20116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spc="600" dirty="0">
                <a:solidFill>
                  <a:schemeClr val="bg1"/>
                </a:solidFill>
                <a:cs typeface="+mn-ea"/>
                <a:sym typeface="+mn-lt"/>
              </a:rPr>
              <a:t>项目展示</a:t>
            </a:r>
            <a:endParaRPr lang="zh-CN" altLang="en-US" sz="3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46147" y="3839506"/>
            <a:ext cx="2468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spc="600" dirty="0">
                <a:solidFill>
                  <a:schemeClr val="bg1"/>
                </a:solidFill>
                <a:cs typeface="+mn-ea"/>
                <a:sym typeface="+mn-lt"/>
              </a:rPr>
              <a:t>不足与改进</a:t>
            </a:r>
            <a:endParaRPr lang="zh-CN" altLang="en-US" sz="3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946147" y="5047417"/>
            <a:ext cx="225044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spc="600" dirty="0">
                <a:solidFill>
                  <a:schemeClr val="bg1"/>
                </a:solidFill>
                <a:cs typeface="+mn-ea"/>
                <a:sym typeface="+mn-lt"/>
              </a:rPr>
              <a:t>展望</a:t>
            </a:r>
            <a:r>
              <a:rPr lang="en-US" altLang="zh-CN" sz="3000" spc="600" dirty="0">
                <a:solidFill>
                  <a:schemeClr val="bg1"/>
                </a:solidFill>
                <a:cs typeface="+mn-ea"/>
                <a:sym typeface="+mn-lt"/>
              </a:rPr>
              <a:t>2019</a:t>
            </a:r>
            <a:endParaRPr lang="en-US" altLang="zh-CN" sz="3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58737" y="1910877"/>
            <a:ext cx="9183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99087" y="1222001"/>
            <a:ext cx="646331" cy="25524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656233" y="2414545"/>
            <a:ext cx="806810" cy="806810"/>
            <a:chOff x="2175776" y="1517788"/>
            <a:chExt cx="767304" cy="767304"/>
          </a:xfrm>
        </p:grpSpPr>
        <p:sp>
          <p:nvSpPr>
            <p:cNvPr id="26" name="椭圆 25"/>
            <p:cNvSpPr/>
            <p:nvPr/>
          </p:nvSpPr>
          <p:spPr>
            <a:xfrm>
              <a:off x="2175776" y="1517788"/>
              <a:ext cx="767304" cy="767304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5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10295" y="1626976"/>
              <a:ext cx="698265" cy="526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chemeClr val="accent2"/>
                  </a:solidFill>
                  <a:cs typeface="+mn-ea"/>
                  <a:sym typeface="+mn-lt"/>
                </a:rPr>
                <a:t>02</a:t>
              </a:r>
              <a:endParaRPr lang="zh-CN" altLang="en-US" sz="3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64734" y="3586694"/>
            <a:ext cx="806810" cy="806810"/>
            <a:chOff x="2175776" y="1517788"/>
            <a:chExt cx="767304" cy="767304"/>
          </a:xfrm>
        </p:grpSpPr>
        <p:sp>
          <p:nvSpPr>
            <p:cNvPr id="29" name="椭圆 28"/>
            <p:cNvSpPr/>
            <p:nvPr/>
          </p:nvSpPr>
          <p:spPr>
            <a:xfrm>
              <a:off x="2175776" y="1517788"/>
              <a:ext cx="767304" cy="767304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5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210295" y="1626976"/>
              <a:ext cx="698265" cy="526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chemeClr val="accent2"/>
                  </a:solidFill>
                  <a:cs typeface="+mn-ea"/>
                  <a:sym typeface="+mn-lt"/>
                </a:rPr>
                <a:t>03</a:t>
              </a:r>
              <a:endParaRPr lang="zh-CN" altLang="en-US" sz="3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64734" y="4794605"/>
            <a:ext cx="806810" cy="806810"/>
            <a:chOff x="2175776" y="1517788"/>
            <a:chExt cx="767304" cy="767304"/>
          </a:xfrm>
        </p:grpSpPr>
        <p:sp>
          <p:nvSpPr>
            <p:cNvPr id="32" name="椭圆 31"/>
            <p:cNvSpPr/>
            <p:nvPr/>
          </p:nvSpPr>
          <p:spPr>
            <a:xfrm>
              <a:off x="2175776" y="1517788"/>
              <a:ext cx="767304" cy="767304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5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210295" y="1626976"/>
              <a:ext cx="698265" cy="526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chemeClr val="accent2"/>
                  </a:solidFill>
                  <a:cs typeface="+mn-ea"/>
                  <a:sym typeface="+mn-lt"/>
                </a:rPr>
                <a:t>04</a:t>
              </a:r>
              <a:endParaRPr lang="zh-CN" altLang="en-US" sz="3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309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09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94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51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4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3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3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9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4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4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4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4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4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40" grpId="0"/>
          <p:bldP spid="44" grpId="0"/>
          <p:bldP spid="48" grpId="0"/>
          <p:bldP spid="19" grpId="0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309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09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94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51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40" grpId="0"/>
          <p:bldP spid="44" grpId="0"/>
          <p:bldP spid="48" grpId="0"/>
          <p:bldP spid="19" grpId="0"/>
          <p:bldP spid="2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4" t="-1" r="-1" b="22414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52393" y="343112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876222" y="2367181"/>
            <a:ext cx="435680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回顾</a:t>
            </a:r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2018</a:t>
            </a:r>
            <a:endParaRPr lang="en-US" altLang="zh-CN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947364" y="318954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7092891" y="324264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183814" y="329191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497439" y="329191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9276931" y="324264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6244213" y="335219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7488099" y="345456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8480663" y="345456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9671504" y="345456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11078605" y="271151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10750402" y="306277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split orient="vert"/>
      </p:transition>
    </mc:Choice>
    <mc:Fallback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33755" y="2818699"/>
            <a:ext cx="5678805" cy="1278321"/>
            <a:chOff x="1528566" y="3516630"/>
            <a:chExt cx="8608688" cy="2045314"/>
          </a:xfrm>
        </p:grpSpPr>
        <p:grpSp>
          <p:nvGrpSpPr>
            <p:cNvPr id="23" name="Group 22"/>
            <p:cNvGrpSpPr/>
            <p:nvPr/>
          </p:nvGrpSpPr>
          <p:grpSpPr>
            <a:xfrm>
              <a:off x="2285115" y="3516630"/>
              <a:ext cx="7615515" cy="2044847"/>
              <a:chOff x="2150061" y="3516630"/>
              <a:chExt cx="7615515" cy="2044847"/>
            </a:xfrm>
          </p:grpSpPr>
          <p:sp>
            <p:nvSpPr>
              <p:cNvPr id="16" name="Freeform: Shape 15"/>
              <p:cNvSpPr/>
              <p:nvPr/>
            </p:nvSpPr>
            <p:spPr bwMode="auto">
              <a:xfrm flipH="1">
                <a:off x="2150061" y="3516630"/>
                <a:ext cx="5566998" cy="2044847"/>
              </a:xfrm>
              <a:custGeom>
                <a:avLst/>
                <a:gdLst>
                  <a:gd name="connsiteX0" fmla="*/ 1279524 w 2559048"/>
                  <a:gd name="connsiteY0" fmla="*/ 0 h 712707"/>
                  <a:gd name="connsiteX1" fmla="*/ 0 w 2559048"/>
                  <a:gd name="connsiteY1" fmla="*/ 712707 h 712707"/>
                  <a:gd name="connsiteX2" fmla="*/ 1279524 w 2559048"/>
                  <a:gd name="connsiteY2" fmla="*/ 712707 h 712707"/>
                  <a:gd name="connsiteX3" fmla="*/ 2559048 w 2559048"/>
                  <a:gd name="connsiteY3" fmla="*/ 712707 h 712707"/>
                  <a:gd name="connsiteX4" fmla="*/ 1279524 w 2559048"/>
                  <a:gd name="connsiteY4" fmla="*/ 0 h 712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048" h="712707">
                    <a:moveTo>
                      <a:pt x="1279524" y="0"/>
                    </a:moveTo>
                    <a:cubicBezTo>
                      <a:pt x="776159" y="-642"/>
                      <a:pt x="988177" y="477229"/>
                      <a:pt x="0" y="712707"/>
                    </a:cubicBezTo>
                    <a:lnTo>
                      <a:pt x="1279524" y="712707"/>
                    </a:lnTo>
                    <a:lnTo>
                      <a:pt x="2559048" y="712707"/>
                    </a:lnTo>
                    <a:cubicBezTo>
                      <a:pt x="1570872" y="477229"/>
                      <a:pt x="1782889" y="-642"/>
                      <a:pt x="12795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alpha val="85000"/>
                    </a:schemeClr>
                  </a:gs>
                  <a:gs pos="100000">
                    <a:schemeClr val="accent3">
                      <a:lumMod val="75000"/>
                      <a:alpha val="8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254000" dist="266700" dir="11400000" sx="95000" sy="95000" algn="b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57151" tIns="28575" rIns="57151" bIns="28575" numCol="1" anchor="t" anchorCtr="0" compatLnSpc="1">
                <a:noAutofit/>
              </a:bodyPr>
              <a:lstStyle/>
              <a:p>
                <a:endParaRPr lang="id-ID" sz="53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Freeform: Shape 14"/>
              <p:cNvSpPr/>
              <p:nvPr/>
            </p:nvSpPr>
            <p:spPr bwMode="auto">
              <a:xfrm flipH="1">
                <a:off x="3174319" y="3657600"/>
                <a:ext cx="5566998" cy="1903877"/>
              </a:xfrm>
              <a:custGeom>
                <a:avLst/>
                <a:gdLst>
                  <a:gd name="connsiteX0" fmla="*/ 1279524 w 2559048"/>
                  <a:gd name="connsiteY0" fmla="*/ 0 h 712707"/>
                  <a:gd name="connsiteX1" fmla="*/ 0 w 2559048"/>
                  <a:gd name="connsiteY1" fmla="*/ 712707 h 712707"/>
                  <a:gd name="connsiteX2" fmla="*/ 1279524 w 2559048"/>
                  <a:gd name="connsiteY2" fmla="*/ 712707 h 712707"/>
                  <a:gd name="connsiteX3" fmla="*/ 2559048 w 2559048"/>
                  <a:gd name="connsiteY3" fmla="*/ 712707 h 712707"/>
                  <a:gd name="connsiteX4" fmla="*/ 1279524 w 2559048"/>
                  <a:gd name="connsiteY4" fmla="*/ 0 h 712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048" h="712707">
                    <a:moveTo>
                      <a:pt x="1279524" y="0"/>
                    </a:moveTo>
                    <a:cubicBezTo>
                      <a:pt x="776159" y="-642"/>
                      <a:pt x="988177" y="477229"/>
                      <a:pt x="0" y="712707"/>
                    </a:cubicBezTo>
                    <a:lnTo>
                      <a:pt x="1279524" y="712707"/>
                    </a:lnTo>
                    <a:lnTo>
                      <a:pt x="2559048" y="712707"/>
                    </a:lnTo>
                    <a:cubicBezTo>
                      <a:pt x="1570872" y="477229"/>
                      <a:pt x="1782889" y="-642"/>
                      <a:pt x="12795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alpha val="85000"/>
                    </a:schemeClr>
                  </a:gs>
                  <a:gs pos="100000">
                    <a:schemeClr val="accent2">
                      <a:lumMod val="75000"/>
                      <a:alpha val="8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0" dist="419100" dir="11400000" sx="93000" sy="93000" algn="b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57151" tIns="28575" rIns="57151" bIns="28575" numCol="1" anchor="t" anchorCtr="0" compatLnSpc="1">
                <a:noAutofit/>
              </a:bodyPr>
              <a:lstStyle/>
              <a:p>
                <a:endParaRPr lang="id-ID" sz="53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Freeform: Shape 13"/>
              <p:cNvSpPr/>
              <p:nvPr/>
            </p:nvSpPr>
            <p:spPr bwMode="auto">
              <a:xfrm flipH="1">
                <a:off x="4198578" y="3814355"/>
                <a:ext cx="5566998" cy="1747122"/>
              </a:xfrm>
              <a:custGeom>
                <a:avLst/>
                <a:gdLst>
                  <a:gd name="connsiteX0" fmla="*/ 1279524 w 2559048"/>
                  <a:gd name="connsiteY0" fmla="*/ 0 h 712707"/>
                  <a:gd name="connsiteX1" fmla="*/ 0 w 2559048"/>
                  <a:gd name="connsiteY1" fmla="*/ 712707 h 712707"/>
                  <a:gd name="connsiteX2" fmla="*/ 1279524 w 2559048"/>
                  <a:gd name="connsiteY2" fmla="*/ 712707 h 712707"/>
                  <a:gd name="connsiteX3" fmla="*/ 2559048 w 2559048"/>
                  <a:gd name="connsiteY3" fmla="*/ 712707 h 712707"/>
                  <a:gd name="connsiteX4" fmla="*/ 1279524 w 2559048"/>
                  <a:gd name="connsiteY4" fmla="*/ 0 h 712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048" h="712707">
                    <a:moveTo>
                      <a:pt x="1279524" y="0"/>
                    </a:moveTo>
                    <a:cubicBezTo>
                      <a:pt x="776159" y="-642"/>
                      <a:pt x="988177" y="477229"/>
                      <a:pt x="0" y="712707"/>
                    </a:cubicBezTo>
                    <a:lnTo>
                      <a:pt x="1279524" y="712707"/>
                    </a:lnTo>
                    <a:lnTo>
                      <a:pt x="2559048" y="712707"/>
                    </a:lnTo>
                    <a:cubicBezTo>
                      <a:pt x="1570872" y="477229"/>
                      <a:pt x="1782889" y="-642"/>
                      <a:pt x="12795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85000"/>
                    </a:schemeClr>
                  </a:gs>
                  <a:gs pos="100000">
                    <a:schemeClr val="accent1">
                      <a:lumMod val="75000"/>
                      <a:alpha val="8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20700" dist="647700" dir="11400000" sx="90000" sy="90000" algn="b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57151" tIns="28575" rIns="57151" bIns="28575" numCol="1" anchor="t" anchorCtr="0" compatLnSpc="1">
                <a:noAutofit/>
              </a:bodyPr>
              <a:lstStyle/>
              <a:p>
                <a:endParaRPr lang="id-ID" sz="53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>
              <a:off x="1528566" y="5519272"/>
              <a:ext cx="8608688" cy="42672"/>
            </a:xfrm>
            <a:prstGeom prst="line">
              <a:avLst/>
            </a:prstGeom>
            <a:ln w="22225">
              <a:solidFill>
                <a:schemeClr val="bg1">
                  <a:lumMod val="8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1430258" y="4949864"/>
            <a:ext cx="4724609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accent1"/>
                </a:solidFill>
                <a:cs typeface="+mn-ea"/>
                <a:sym typeface="+mn-lt"/>
              </a:rPr>
              <a:t>工作时间时间百分比。</a:t>
            </a:r>
            <a:r>
              <a:rPr lang="en-US" altLang="zh-CN" sz="1000" dirty="0">
                <a:solidFill>
                  <a:schemeClr val="accent1"/>
                </a:solidFill>
                <a:cs typeface="+mn-ea"/>
                <a:sym typeface="+mn-lt"/>
              </a:rPr>
              <a:t>20%</a:t>
            </a:r>
            <a:r>
              <a:rPr lang="zh-CN" altLang="en-US" sz="1000" dirty="0">
                <a:solidFill>
                  <a:schemeClr val="accent1"/>
                </a:solidFill>
                <a:cs typeface="+mn-ea"/>
                <a:sym typeface="+mn-lt"/>
              </a:rPr>
              <a:t>实习，</a:t>
            </a:r>
            <a:r>
              <a:rPr lang="en-US" altLang="zh-CN" sz="1000" dirty="0">
                <a:solidFill>
                  <a:schemeClr val="accent1"/>
                </a:solidFill>
                <a:cs typeface="+mn-ea"/>
                <a:sym typeface="+mn-lt"/>
              </a:rPr>
              <a:t>60%</a:t>
            </a:r>
            <a:r>
              <a:rPr lang="zh-CN" altLang="en-US" sz="1000" dirty="0">
                <a:solidFill>
                  <a:schemeClr val="accent1"/>
                </a:solidFill>
                <a:cs typeface="+mn-ea"/>
                <a:sym typeface="+mn-lt"/>
              </a:rPr>
              <a:t>开发项目，</a:t>
            </a:r>
            <a:r>
              <a:rPr lang="en-US" altLang="zh-CN" sz="1000" dirty="0">
                <a:solidFill>
                  <a:schemeClr val="accent1"/>
                </a:solidFill>
                <a:cs typeface="+mn-ea"/>
                <a:sym typeface="+mn-lt"/>
              </a:rPr>
              <a:t>20%</a:t>
            </a:r>
            <a:r>
              <a:rPr lang="zh-CN" altLang="en-US" sz="1000" dirty="0">
                <a:solidFill>
                  <a:schemeClr val="accent1"/>
                </a:solidFill>
                <a:cs typeface="+mn-ea"/>
                <a:sym typeface="+mn-lt"/>
              </a:rPr>
              <a:t>准备</a:t>
            </a:r>
            <a:r>
              <a:rPr lang="en-US" altLang="zh-CN" sz="1000" dirty="0">
                <a:solidFill>
                  <a:schemeClr val="accent1"/>
                </a:solidFill>
                <a:cs typeface="+mn-ea"/>
                <a:sym typeface="+mn-lt"/>
              </a:rPr>
              <a:t>IDCO</a:t>
            </a:r>
            <a:r>
              <a:rPr lang="zh-CN" altLang="en-US" sz="1000" dirty="0">
                <a:solidFill>
                  <a:schemeClr val="accent1"/>
                </a:solidFill>
                <a:cs typeface="+mn-ea"/>
                <a:sym typeface="+mn-lt"/>
              </a:rPr>
              <a:t>微服务开发。</a:t>
            </a:r>
            <a:endParaRPr lang="zh-CN" altLang="en-US" sz="1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38089" y="4538280"/>
            <a:ext cx="3108948" cy="360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50" dirty="0">
                <a:solidFill>
                  <a:schemeClr val="accent1"/>
                </a:solidFill>
                <a:cs typeface="+mn-ea"/>
                <a:sym typeface="+mn-lt"/>
              </a:rPr>
              <a:t>2018.7.23-2018.12.31</a:t>
            </a:r>
            <a:endParaRPr lang="en-US" altLang="zh-CN" sz="17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123510" y="2490737"/>
            <a:ext cx="0" cy="37555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26517" y="2215852"/>
            <a:ext cx="593992" cy="245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accent1"/>
                </a:solidFill>
                <a:cs typeface="+mn-ea"/>
                <a:sym typeface="+mn-lt"/>
              </a:rPr>
              <a:t>20%</a:t>
            </a:r>
            <a:endParaRPr lang="en-US" sz="1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831931" y="2606153"/>
            <a:ext cx="0" cy="37555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534938" y="2331268"/>
            <a:ext cx="593992" cy="245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accent1"/>
                </a:solidFill>
                <a:cs typeface="+mn-ea"/>
                <a:sym typeface="+mn-lt"/>
              </a:rPr>
              <a:t>60%</a:t>
            </a:r>
            <a:endParaRPr lang="en-US" sz="1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4526115" y="2722569"/>
            <a:ext cx="0" cy="37555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9122" y="2447684"/>
            <a:ext cx="593992" cy="245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accent1"/>
                </a:solidFill>
                <a:cs typeface="+mn-ea"/>
                <a:sym typeface="+mn-lt"/>
              </a:rPr>
              <a:t>20%</a:t>
            </a:r>
            <a:endParaRPr lang="en-US" sz="1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7258843" y="1616838"/>
            <a:ext cx="695919" cy="630055"/>
            <a:chOff x="12028883" y="1643682"/>
            <a:chExt cx="1113470" cy="1008088"/>
          </a:xfrm>
        </p:grpSpPr>
        <p:grpSp>
          <p:nvGrpSpPr>
            <p:cNvPr id="51" name="Group 50"/>
            <p:cNvGrpSpPr/>
            <p:nvPr/>
          </p:nvGrpSpPr>
          <p:grpSpPr>
            <a:xfrm>
              <a:off x="12028883" y="1643682"/>
              <a:ext cx="1113470" cy="1008088"/>
              <a:chOff x="5300281" y="5407493"/>
              <a:chExt cx="1879700" cy="1701800"/>
            </a:xfrm>
            <a:effectLst>
              <a:outerShdw blurRad="1270000" dist="266700" dir="5400000" sx="70000" sy="7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Oval 51"/>
              <p:cNvSpPr/>
              <p:nvPr/>
            </p:nvSpPr>
            <p:spPr>
              <a:xfrm rot="2100000">
                <a:off x="5300281" y="5725344"/>
                <a:ext cx="1879700" cy="106609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 rot="5400000" flipH="1">
                <a:off x="5389231" y="5775793"/>
                <a:ext cx="1701800" cy="9652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 rot="19500000" flipH="1">
                <a:off x="5300281" y="5725344"/>
                <a:ext cx="1879700" cy="106609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2399310" y="1961418"/>
              <a:ext cx="372616" cy="372616"/>
              <a:chOff x="8216107" y="2577307"/>
              <a:chExt cx="464344" cy="464344"/>
            </a:xfrm>
            <a:solidFill>
              <a:schemeClr val="bg1"/>
            </a:solidFill>
          </p:grpSpPr>
          <p:sp>
            <p:nvSpPr>
              <p:cNvPr id="73" name="AutoShape 52"/>
              <p:cNvSpPr/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4" name="AutoShape 53"/>
              <p:cNvSpPr/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5" name="AutoShape 54"/>
              <p:cNvSpPr/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6" name="AutoShape 55"/>
              <p:cNvSpPr/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7258843" y="2805998"/>
            <a:ext cx="695919" cy="630055"/>
            <a:chOff x="12028883" y="3869465"/>
            <a:chExt cx="1113470" cy="1008088"/>
          </a:xfrm>
        </p:grpSpPr>
        <p:grpSp>
          <p:nvGrpSpPr>
            <p:cNvPr id="43" name="Group 42"/>
            <p:cNvGrpSpPr/>
            <p:nvPr/>
          </p:nvGrpSpPr>
          <p:grpSpPr>
            <a:xfrm>
              <a:off x="12028883" y="3869465"/>
              <a:ext cx="1113470" cy="1008088"/>
              <a:chOff x="5300281" y="5407493"/>
              <a:chExt cx="1879700" cy="1701800"/>
            </a:xfrm>
            <a:solidFill>
              <a:schemeClr val="accent2">
                <a:alpha val="50000"/>
              </a:schemeClr>
            </a:solidFill>
            <a:effectLst>
              <a:outerShdw blurRad="1270000" dist="266700" dir="5400000" sx="70000" sy="7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Oval 43"/>
              <p:cNvSpPr/>
              <p:nvPr/>
            </p:nvSpPr>
            <p:spPr>
              <a:xfrm rot="2100000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 rot="5400000" flipH="1">
                <a:off x="5389231" y="5775793"/>
                <a:ext cx="1701800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 rot="19500000" flipH="1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7" name="AutoShape 59"/>
            <p:cNvSpPr/>
            <p:nvPr/>
          </p:nvSpPr>
          <p:spPr bwMode="auto">
            <a:xfrm>
              <a:off x="12398991" y="4187201"/>
              <a:ext cx="373254" cy="372616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1907" tIns="11907" rIns="11907" bIns="11907" anchor="ctr"/>
            <a:lstStyle/>
            <a:p>
              <a:pPr algn="ctr" defTabSz="14287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935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258843" y="3995157"/>
            <a:ext cx="695919" cy="630055"/>
            <a:chOff x="12028883" y="6095248"/>
            <a:chExt cx="1113470" cy="1008088"/>
          </a:xfrm>
        </p:grpSpPr>
        <p:grpSp>
          <p:nvGrpSpPr>
            <p:cNvPr id="39" name="Group 38"/>
            <p:cNvGrpSpPr/>
            <p:nvPr/>
          </p:nvGrpSpPr>
          <p:grpSpPr>
            <a:xfrm>
              <a:off x="12028883" y="6095248"/>
              <a:ext cx="1113470" cy="1008088"/>
              <a:chOff x="5300281" y="5407493"/>
              <a:chExt cx="1879700" cy="1701800"/>
            </a:xfrm>
            <a:solidFill>
              <a:schemeClr val="accent3">
                <a:alpha val="50000"/>
              </a:schemeClr>
            </a:solidFill>
            <a:effectLst>
              <a:outerShdw blurRad="1270000" dist="266700" dir="5400000" sx="70000" sy="7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Oval 39"/>
              <p:cNvSpPr/>
              <p:nvPr/>
            </p:nvSpPr>
            <p:spPr>
              <a:xfrm rot="2100000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 rot="5400000" flipH="1">
                <a:off x="5389231" y="5775793"/>
                <a:ext cx="1701800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 rot="19500000" flipH="1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2398991" y="6442283"/>
              <a:ext cx="373254" cy="314018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82" name="AutoShape 120"/>
              <p:cNvSpPr/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3" name="AutoShape 121"/>
              <p:cNvSpPr/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4" name="AutoShape 122"/>
              <p:cNvSpPr/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7" tIns="11907" rIns="11907" bIns="11907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5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8291989" y="1582042"/>
            <a:ext cx="2720087" cy="929184"/>
            <a:chOff x="2311177" y="6095424"/>
            <a:chExt cx="4352139" cy="1486696"/>
          </a:xfrm>
        </p:grpSpPr>
        <p:sp>
          <p:nvSpPr>
            <p:cNvPr id="57" name="Rectangle 56"/>
            <p:cNvSpPr/>
            <p:nvPr/>
          </p:nvSpPr>
          <p:spPr>
            <a:xfrm>
              <a:off x="2311177" y="6095424"/>
              <a:ext cx="3073869" cy="4531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id-ID" sz="1250" spc="188" dirty="0">
                  <a:solidFill>
                    <a:schemeClr val="accent1"/>
                  </a:solidFill>
                  <a:cs typeface="+mn-ea"/>
                  <a:sym typeface="+mn-lt"/>
                </a:rPr>
                <a:t>实习</a:t>
              </a:r>
              <a:endParaRPr lang="zh-CN" altLang="id-ID" sz="1250" spc="188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311177" y="6549863"/>
              <a:ext cx="4352139" cy="1032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accent1"/>
                  </a:solidFill>
                  <a:cs typeface="+mn-ea"/>
                  <a:sym typeface="+mn-lt"/>
                </a:rPr>
                <a:t>20%</a:t>
              </a:r>
              <a:r>
                <a:rPr lang="zh-CN" altLang="en-US" sz="1000" dirty="0">
                  <a:solidFill>
                    <a:schemeClr val="accent1"/>
                  </a:solidFill>
                  <a:cs typeface="+mn-ea"/>
                  <a:sym typeface="+mn-lt"/>
                </a:rPr>
                <a:t>时间实习</a:t>
              </a:r>
              <a:r>
                <a:rPr lang="en-US" altLang="zh-CN" sz="1000" dirty="0">
                  <a:solidFill>
                    <a:schemeClr val="accent1"/>
                  </a:solidFill>
                  <a:cs typeface="+mn-ea"/>
                  <a:sym typeface="+mn-lt"/>
                </a:rPr>
                <a:t>,</a:t>
              </a:r>
              <a:r>
                <a:rPr lang="zh-CN" altLang="en-US" sz="1000" dirty="0">
                  <a:solidFill>
                    <a:schemeClr val="accent1"/>
                  </a:solidFill>
                  <a:cs typeface="+mn-ea"/>
                  <a:sym typeface="+mn-lt"/>
                </a:rPr>
                <a:t>七月底进公司，前面实习了一个多月是实习期，慢慢熟悉公司环境，并学习新知识。</a:t>
              </a:r>
              <a:endParaRPr lang="zh-CN" altLang="en-US" sz="10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91989" y="2771202"/>
            <a:ext cx="2720087" cy="744399"/>
            <a:chOff x="2311177" y="6095424"/>
            <a:chExt cx="4352139" cy="1191040"/>
          </a:xfrm>
        </p:grpSpPr>
        <p:sp>
          <p:nvSpPr>
            <p:cNvPr id="90" name="Rectangle 89"/>
            <p:cNvSpPr/>
            <p:nvPr/>
          </p:nvSpPr>
          <p:spPr>
            <a:xfrm>
              <a:off x="2311177" y="6095424"/>
              <a:ext cx="3073869" cy="4531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id-ID" sz="1250" spc="188" dirty="0">
                  <a:solidFill>
                    <a:schemeClr val="accent1"/>
                  </a:solidFill>
                  <a:cs typeface="+mn-ea"/>
                  <a:sym typeface="+mn-lt"/>
                </a:rPr>
                <a:t>开发项目</a:t>
              </a:r>
              <a:endParaRPr lang="zh-CN" altLang="id-ID" sz="1250" spc="188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11177" y="6549863"/>
              <a:ext cx="4352139" cy="736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id-ID" sz="1000" dirty="0">
                  <a:solidFill>
                    <a:schemeClr val="accent1"/>
                  </a:solidFill>
                  <a:cs typeface="+mn-ea"/>
                  <a:sym typeface="+mn-lt"/>
                </a:rPr>
                <a:t>60%</a:t>
              </a:r>
              <a:r>
                <a:rPr lang="zh-CN" altLang="en-US" sz="1000" dirty="0">
                  <a:solidFill>
                    <a:schemeClr val="accent1"/>
                  </a:solidFill>
                  <a:cs typeface="+mn-ea"/>
                  <a:sym typeface="+mn-lt"/>
                </a:rPr>
                <a:t>时间用于参与开发项目，有抢车位系统和问卷系统。</a:t>
              </a:r>
              <a:endParaRPr lang="zh-CN" altLang="en-US" sz="10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291989" y="3960360"/>
            <a:ext cx="2720087" cy="744399"/>
            <a:chOff x="2311177" y="6095424"/>
            <a:chExt cx="4352139" cy="1191040"/>
          </a:xfrm>
        </p:grpSpPr>
        <p:sp>
          <p:nvSpPr>
            <p:cNvPr id="93" name="Rectangle 92"/>
            <p:cNvSpPr/>
            <p:nvPr/>
          </p:nvSpPr>
          <p:spPr>
            <a:xfrm>
              <a:off x="2311177" y="6095424"/>
              <a:ext cx="3073869" cy="4531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50" spc="188" dirty="0">
                  <a:solidFill>
                    <a:schemeClr val="accent1"/>
                  </a:solidFill>
                  <a:cs typeface="+mn-ea"/>
                  <a:sym typeface="+mn-lt"/>
                </a:rPr>
                <a:t>准备</a:t>
              </a:r>
              <a:r>
                <a:rPr lang="en-US" altLang="zh-CN" sz="1250" spc="188" dirty="0">
                  <a:solidFill>
                    <a:schemeClr val="accent1"/>
                  </a:solidFill>
                  <a:cs typeface="+mn-ea"/>
                  <a:sym typeface="+mn-lt"/>
                </a:rPr>
                <a:t>IDCO</a:t>
              </a:r>
              <a:r>
                <a:rPr lang="zh-CN" altLang="en-US" sz="1250" spc="188" dirty="0">
                  <a:solidFill>
                    <a:schemeClr val="accent1"/>
                  </a:solidFill>
                  <a:cs typeface="+mn-ea"/>
                  <a:sym typeface="+mn-lt"/>
                </a:rPr>
                <a:t>产品开发</a:t>
              </a:r>
              <a:endParaRPr lang="zh-CN" altLang="en-US" sz="1250" spc="188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11177" y="6549863"/>
              <a:ext cx="4352139" cy="736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id-ID" sz="1000" dirty="0">
                  <a:solidFill>
                    <a:schemeClr val="accent1"/>
                  </a:solidFill>
                  <a:cs typeface="+mn-ea"/>
                  <a:sym typeface="+mn-lt"/>
                </a:rPr>
                <a:t>20%</a:t>
              </a:r>
              <a:r>
                <a:rPr lang="zh-CN" altLang="en-US" sz="1000" dirty="0">
                  <a:solidFill>
                    <a:schemeClr val="accent1"/>
                  </a:solidFill>
                  <a:cs typeface="+mn-ea"/>
                  <a:sym typeface="+mn-lt"/>
                </a:rPr>
                <a:t>时间用于准备</a:t>
              </a:r>
              <a:r>
                <a:rPr lang="en-US" altLang="zh-CN" sz="1000" dirty="0">
                  <a:solidFill>
                    <a:schemeClr val="accent1"/>
                  </a:solidFill>
                  <a:cs typeface="+mn-ea"/>
                  <a:sym typeface="+mn-lt"/>
                </a:rPr>
                <a:t>2019</a:t>
              </a:r>
              <a:r>
                <a:rPr lang="zh-CN" altLang="en-US" sz="1000" dirty="0">
                  <a:solidFill>
                    <a:schemeClr val="accent1"/>
                  </a:solidFill>
                  <a:cs typeface="+mn-ea"/>
                  <a:sym typeface="+mn-lt"/>
                </a:rPr>
                <a:t>年的</a:t>
              </a:r>
              <a:r>
                <a:rPr lang="en-US" altLang="zh-CN" sz="1000" dirty="0">
                  <a:solidFill>
                    <a:schemeClr val="accent1"/>
                  </a:solidFill>
                  <a:cs typeface="+mn-ea"/>
                  <a:sym typeface="+mn-lt"/>
                </a:rPr>
                <a:t>IDCO</a:t>
              </a:r>
              <a:r>
                <a:rPr lang="zh-CN" altLang="en-US" sz="1000" dirty="0">
                  <a:solidFill>
                    <a:schemeClr val="accent1"/>
                  </a:solidFill>
                  <a:cs typeface="+mn-ea"/>
                  <a:sym typeface="+mn-lt"/>
                </a:rPr>
                <a:t>产品</a:t>
              </a:r>
              <a:r>
                <a:rPr lang="en-US" altLang="zh-CN" sz="1000" dirty="0">
                  <a:solidFill>
                    <a:schemeClr val="accent1"/>
                  </a:solidFill>
                  <a:cs typeface="+mn-ea"/>
                  <a:sym typeface="+mn-lt"/>
                </a:rPr>
                <a:t>-</a:t>
              </a:r>
              <a:r>
                <a:rPr lang="zh-CN" altLang="en-US" sz="1000" dirty="0">
                  <a:solidFill>
                    <a:schemeClr val="accent1"/>
                  </a:solidFill>
                  <a:cs typeface="+mn-ea"/>
                  <a:sym typeface="+mn-lt"/>
                </a:rPr>
                <a:t>微服务开发</a:t>
              </a:r>
              <a:endParaRPr lang="zh-CN" altLang="en-US" sz="10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组合 99"/>
          <p:cNvGrpSpPr/>
          <p:nvPr/>
        </p:nvGrpSpPr>
        <p:grpSpPr>
          <a:xfrm>
            <a:off x="712649" y="457557"/>
            <a:ext cx="5264150" cy="706450"/>
            <a:chOff x="3967827" y="1440063"/>
            <a:chExt cx="5264150" cy="706450"/>
          </a:xfrm>
        </p:grpSpPr>
        <p:grpSp>
          <p:nvGrpSpPr>
            <p:cNvPr id="66" name="组合 18"/>
            <p:cNvGrpSpPr/>
            <p:nvPr/>
          </p:nvGrpSpPr>
          <p:grpSpPr>
            <a:xfrm>
              <a:off x="3967827" y="1440063"/>
              <a:ext cx="5264150" cy="706450"/>
              <a:chOff x="1117600" y="1876651"/>
              <a:chExt cx="6870700" cy="922049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7" name="TextBox 31"/>
            <p:cNvSpPr txBox="1"/>
            <p:nvPr/>
          </p:nvSpPr>
          <p:spPr>
            <a:xfrm flipH="1">
              <a:off x="4267815" y="1553550"/>
              <a:ext cx="4509258" cy="4603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回顾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2018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 bldLvl="0" animBg="1"/>
      <p:bldP spid="33" grpId="0" bldLvl="0" animBg="1"/>
      <p:bldP spid="3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3"/>
          <p:cNvSpPr>
            <a:spLocks noChangeArrowheads="1"/>
          </p:cNvSpPr>
          <p:nvPr/>
        </p:nvSpPr>
        <p:spPr bwMode="auto">
          <a:xfrm>
            <a:off x="2414427" y="2442614"/>
            <a:ext cx="3657600" cy="1752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zh-CN" sz="15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6" name="矩形 104"/>
          <p:cNvSpPr>
            <a:spLocks noChangeArrowheads="1"/>
          </p:cNvSpPr>
          <p:nvPr/>
        </p:nvSpPr>
        <p:spPr bwMode="auto">
          <a:xfrm>
            <a:off x="2673984" y="2690185"/>
            <a:ext cx="105029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工作时间</a:t>
            </a:r>
            <a:endParaRPr lang="zh-CN" altLang="en-US" sz="18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2673984" y="3068884"/>
            <a:ext cx="3146822" cy="95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、学习文档书写、流程图设计、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Axure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原型设计、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oracle jet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前端，最后考核项目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-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</a:t>
            </a:r>
            <a:endParaRPr lang="zh-CN" altLang="en-US" sz="12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ADF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的了解，树形结构设计</a:t>
            </a:r>
            <a:endParaRPr lang="zh-CN" altLang="en-US" sz="12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57" name="组合 99"/>
          <p:cNvGrpSpPr/>
          <p:nvPr/>
        </p:nvGrpSpPr>
        <p:grpSpPr>
          <a:xfrm>
            <a:off x="712649" y="457557"/>
            <a:ext cx="5264150" cy="706450"/>
            <a:chOff x="3967827" y="1440063"/>
            <a:chExt cx="5264150" cy="706450"/>
          </a:xfrm>
        </p:grpSpPr>
        <p:grpSp>
          <p:nvGrpSpPr>
            <p:cNvPr id="58" name="组合 18"/>
            <p:cNvGrpSpPr/>
            <p:nvPr/>
          </p:nvGrpSpPr>
          <p:grpSpPr>
            <a:xfrm>
              <a:off x="3967827" y="1440063"/>
              <a:ext cx="5264150" cy="706450"/>
              <a:chOff x="1117600" y="1876651"/>
              <a:chExt cx="6870700" cy="922049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9" name="TextBox 31"/>
            <p:cNvSpPr txBox="1"/>
            <p:nvPr/>
          </p:nvSpPr>
          <p:spPr>
            <a:xfrm flipH="1">
              <a:off x="4267815" y="1553550"/>
              <a:ext cx="4509258" cy="4603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实习期间收获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5" name="Rectangle 3"/>
          <p:cNvSpPr>
            <a:spLocks noChangeArrowheads="1"/>
          </p:cNvSpPr>
          <p:nvPr/>
        </p:nvSpPr>
        <p:spPr bwMode="auto">
          <a:xfrm>
            <a:off x="6072027" y="2442614"/>
            <a:ext cx="36576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zh-CN" sz="15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矩形 104"/>
          <p:cNvSpPr>
            <a:spLocks noChangeArrowheads="1"/>
          </p:cNvSpPr>
          <p:nvPr/>
        </p:nvSpPr>
        <p:spPr bwMode="auto">
          <a:xfrm>
            <a:off x="6337299" y="2690185"/>
            <a:ext cx="101219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5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业余</a:t>
            </a:r>
            <a:r>
              <a:rPr lang="zh-CN" altLang="en-US" sz="18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</a:t>
            </a:r>
            <a:endParaRPr lang="zh-CN" altLang="en-US" sz="1800" dirty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" name="矩形 47"/>
          <p:cNvSpPr>
            <a:spLocks noChangeArrowheads="1"/>
          </p:cNvSpPr>
          <p:nvPr/>
        </p:nvSpPr>
        <p:spPr bwMode="auto">
          <a:xfrm>
            <a:off x="6337299" y="3053009"/>
            <a:ext cx="3146822" cy="5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</a:t>
            </a:r>
            <a:r>
              <a:rPr lang="zh-CN" altLang="en-US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、学习</a:t>
            </a:r>
            <a:r>
              <a:rPr lang="en-US" altLang="zh-CN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springboot</a:t>
            </a:r>
            <a:endParaRPr lang="en-US" altLang="zh-CN" sz="1200" dirty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</a:t>
            </a:r>
            <a:r>
              <a:rPr lang="zh-CN" altLang="en-US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、查看博客学习新知识</a:t>
            </a:r>
            <a:endParaRPr lang="zh-CN" altLang="en-US" sz="1200" dirty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 autoUpdateAnimBg="0"/>
      <p:bldP spid="126" grpId="0" bldLvl="0" autoUpdateAnimBg="0"/>
      <p:bldP spid="127" grpId="0" bldLvl="0" autoUpdateAnimBg="0"/>
      <p:bldP spid="65" grpId="0" bldLvl="0" animBg="1" autoUpdateAnimBg="0"/>
      <p:bldP spid="2" grpId="0" bldLvl="0" autoUpdateAnimBg="0"/>
      <p:bldP spid="3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3"/>
          <p:cNvSpPr>
            <a:spLocks noChangeArrowheads="1"/>
          </p:cNvSpPr>
          <p:nvPr/>
        </p:nvSpPr>
        <p:spPr bwMode="auto">
          <a:xfrm>
            <a:off x="2414427" y="2442614"/>
            <a:ext cx="3657600" cy="1752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zh-CN" sz="15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6" name="矩形 104"/>
          <p:cNvSpPr>
            <a:spLocks noChangeArrowheads="1"/>
          </p:cNvSpPr>
          <p:nvPr/>
        </p:nvSpPr>
        <p:spPr bwMode="auto">
          <a:xfrm>
            <a:off x="2673984" y="2690185"/>
            <a:ext cx="105029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工作时间</a:t>
            </a:r>
            <a:endParaRPr lang="zh-CN" altLang="en-US" sz="18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2673984" y="3068884"/>
            <a:ext cx="3146822" cy="95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、协助琼琼开发抢车位系统，正好用到实习期间学习了的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springboot</a:t>
            </a:r>
            <a:endParaRPr lang="zh-CN" altLang="en-US" sz="12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、独立开发了问卷系统，增强了前后端的逻辑，以及表设计的能力。</a:t>
            </a:r>
            <a:endParaRPr lang="zh-CN" altLang="en-US" sz="12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57" name="组合 99"/>
          <p:cNvGrpSpPr/>
          <p:nvPr/>
        </p:nvGrpSpPr>
        <p:grpSpPr>
          <a:xfrm>
            <a:off x="712649" y="457557"/>
            <a:ext cx="5264150" cy="706450"/>
            <a:chOff x="3967827" y="1440063"/>
            <a:chExt cx="5264150" cy="706450"/>
          </a:xfrm>
        </p:grpSpPr>
        <p:grpSp>
          <p:nvGrpSpPr>
            <p:cNvPr id="58" name="组合 18"/>
            <p:cNvGrpSpPr/>
            <p:nvPr/>
          </p:nvGrpSpPr>
          <p:grpSpPr>
            <a:xfrm>
              <a:off x="3967827" y="1440063"/>
              <a:ext cx="5264150" cy="706450"/>
              <a:chOff x="1117600" y="1876651"/>
              <a:chExt cx="6870700" cy="922049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9" name="TextBox 31"/>
            <p:cNvSpPr txBox="1"/>
            <p:nvPr/>
          </p:nvSpPr>
          <p:spPr>
            <a:xfrm flipH="1">
              <a:off x="4267815" y="1553550"/>
              <a:ext cx="4509258" cy="4603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开发项目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5" name="Rectangle 3"/>
          <p:cNvSpPr>
            <a:spLocks noChangeArrowheads="1"/>
          </p:cNvSpPr>
          <p:nvPr/>
        </p:nvSpPr>
        <p:spPr bwMode="auto">
          <a:xfrm>
            <a:off x="6072027" y="2442614"/>
            <a:ext cx="36576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zh-CN" sz="15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矩形 104"/>
          <p:cNvSpPr>
            <a:spLocks noChangeArrowheads="1"/>
          </p:cNvSpPr>
          <p:nvPr/>
        </p:nvSpPr>
        <p:spPr bwMode="auto">
          <a:xfrm>
            <a:off x="6337299" y="2690185"/>
            <a:ext cx="101219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5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业余</a:t>
            </a:r>
            <a:r>
              <a:rPr lang="zh-CN" altLang="en-US" sz="18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</a:t>
            </a:r>
            <a:endParaRPr lang="zh-CN" altLang="en-US" sz="1800" dirty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" name="矩形 47"/>
          <p:cNvSpPr>
            <a:spLocks noChangeArrowheads="1"/>
          </p:cNvSpPr>
          <p:nvPr/>
        </p:nvSpPr>
        <p:spPr bwMode="auto">
          <a:xfrm>
            <a:off x="6337299" y="3053009"/>
            <a:ext cx="3146822" cy="95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</a:t>
            </a:r>
            <a:r>
              <a:rPr lang="zh-CN" altLang="en-US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、继续学习</a:t>
            </a:r>
            <a:r>
              <a:rPr lang="en-US" altLang="zh-CN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springboot</a:t>
            </a:r>
            <a:endParaRPr lang="en-US" altLang="zh-CN" sz="1200" dirty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</a:t>
            </a:r>
            <a:r>
              <a:rPr lang="zh-CN" altLang="en-US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、复习</a:t>
            </a:r>
            <a:r>
              <a:rPr lang="en-US" altLang="zh-CN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Linux</a:t>
            </a:r>
            <a:r>
              <a:rPr lang="zh-CN" altLang="en-US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系统指令</a:t>
            </a:r>
            <a:endParaRPr lang="zh-CN" altLang="en-US" sz="1200" dirty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3</a:t>
            </a:r>
            <a:r>
              <a:rPr lang="zh-CN" altLang="en-US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、购买了自己服务器，学习发布项目及服务器相关的知识</a:t>
            </a:r>
            <a:endParaRPr lang="zh-CN" altLang="en-US" sz="1200" dirty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 autoUpdateAnimBg="0"/>
      <p:bldP spid="126" grpId="0" bldLvl="0" autoUpdateAnimBg="0"/>
      <p:bldP spid="127" grpId="0" bldLvl="0" autoUpdateAnimBg="0"/>
      <p:bldP spid="65" grpId="0" bldLvl="0" animBg="1" autoUpdateAnimBg="0"/>
      <p:bldP spid="2" grpId="0" bldLvl="0" autoUpdateAnimBg="0"/>
      <p:bldP spid="3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3"/>
          <p:cNvSpPr>
            <a:spLocks noChangeArrowheads="1"/>
          </p:cNvSpPr>
          <p:nvPr/>
        </p:nvSpPr>
        <p:spPr bwMode="auto">
          <a:xfrm>
            <a:off x="2414427" y="2442614"/>
            <a:ext cx="3657600" cy="1752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zh-CN" sz="15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6" name="矩形 104"/>
          <p:cNvSpPr>
            <a:spLocks noChangeArrowheads="1"/>
          </p:cNvSpPr>
          <p:nvPr/>
        </p:nvSpPr>
        <p:spPr bwMode="auto">
          <a:xfrm>
            <a:off x="2673984" y="2690185"/>
            <a:ext cx="105029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工作时间</a:t>
            </a:r>
            <a:endParaRPr lang="zh-CN" altLang="en-US" sz="18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2673984" y="3068884"/>
            <a:ext cx="3146822" cy="95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、熟悉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IDOC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项目逻辑</a:t>
            </a:r>
            <a:endParaRPr lang="zh-CN" altLang="en-US" sz="12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、根据逻辑画出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IDOC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流程图</a:t>
            </a:r>
            <a:endParaRPr lang="zh-CN" altLang="en-US" sz="12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、设计微服务原型图、了解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VUE</a:t>
            </a:r>
            <a:endParaRPr lang="zh-CN" altLang="en-US" sz="12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4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、学习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springcloud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redis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集群搭建</a:t>
            </a:r>
            <a:endParaRPr lang="zh-CN" altLang="en-US" sz="12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57" name="组合 99"/>
          <p:cNvGrpSpPr/>
          <p:nvPr/>
        </p:nvGrpSpPr>
        <p:grpSpPr>
          <a:xfrm>
            <a:off x="712649" y="457557"/>
            <a:ext cx="5264150" cy="706450"/>
            <a:chOff x="3967827" y="1440063"/>
            <a:chExt cx="5264150" cy="706450"/>
          </a:xfrm>
        </p:grpSpPr>
        <p:grpSp>
          <p:nvGrpSpPr>
            <p:cNvPr id="58" name="组合 18"/>
            <p:cNvGrpSpPr/>
            <p:nvPr/>
          </p:nvGrpSpPr>
          <p:grpSpPr>
            <a:xfrm>
              <a:off x="3967827" y="1440063"/>
              <a:ext cx="5264150" cy="706450"/>
              <a:chOff x="1117600" y="1876651"/>
              <a:chExt cx="6870700" cy="922049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9" name="TextBox 31"/>
            <p:cNvSpPr txBox="1"/>
            <p:nvPr/>
          </p:nvSpPr>
          <p:spPr>
            <a:xfrm flipH="1">
              <a:off x="4267815" y="1553550"/>
              <a:ext cx="4509258" cy="4603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spc="188" dirty="0">
                  <a:solidFill>
                    <a:schemeClr val="accent1"/>
                  </a:solidFill>
                  <a:cs typeface="+mn-ea"/>
                  <a:sym typeface="+mn-lt"/>
                </a:rPr>
                <a:t>准备</a:t>
              </a:r>
              <a:r>
                <a:rPr lang="en-US" altLang="zh-CN" sz="2400" spc="188" dirty="0">
                  <a:solidFill>
                    <a:schemeClr val="accent1"/>
                  </a:solidFill>
                  <a:cs typeface="+mn-ea"/>
                  <a:sym typeface="+mn-lt"/>
                </a:rPr>
                <a:t>IDCO</a:t>
              </a:r>
              <a:r>
                <a:rPr lang="zh-CN" altLang="en-US" sz="2400" spc="188" dirty="0">
                  <a:solidFill>
                    <a:schemeClr val="accent1"/>
                  </a:solidFill>
                  <a:cs typeface="+mn-ea"/>
                  <a:sym typeface="+mn-lt"/>
                </a:rPr>
                <a:t>产品开发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5" name="Rectangle 3"/>
          <p:cNvSpPr>
            <a:spLocks noChangeArrowheads="1"/>
          </p:cNvSpPr>
          <p:nvPr/>
        </p:nvSpPr>
        <p:spPr bwMode="auto">
          <a:xfrm>
            <a:off x="6072027" y="2442614"/>
            <a:ext cx="36576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zh-CN" sz="15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矩形 104"/>
          <p:cNvSpPr>
            <a:spLocks noChangeArrowheads="1"/>
          </p:cNvSpPr>
          <p:nvPr/>
        </p:nvSpPr>
        <p:spPr bwMode="auto">
          <a:xfrm>
            <a:off x="6337299" y="2690185"/>
            <a:ext cx="101219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5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业余</a:t>
            </a:r>
            <a:r>
              <a:rPr lang="zh-CN" altLang="en-US" sz="18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</a:t>
            </a:r>
            <a:endParaRPr lang="zh-CN" altLang="en-US" sz="1800" dirty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" name="矩形 47"/>
          <p:cNvSpPr>
            <a:spLocks noChangeArrowheads="1"/>
          </p:cNvSpPr>
          <p:nvPr/>
        </p:nvSpPr>
        <p:spPr bwMode="auto">
          <a:xfrm>
            <a:off x="6337299" y="3053009"/>
            <a:ext cx="3146822" cy="5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</a:t>
            </a:r>
            <a:r>
              <a:rPr lang="zh-CN" altLang="en-US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、继续学习</a:t>
            </a:r>
            <a:r>
              <a:rPr lang="en-US" altLang="zh-CN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springcloud</a:t>
            </a:r>
            <a:endParaRPr lang="en-US" altLang="zh-CN" sz="1200" dirty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</a:t>
            </a:r>
            <a:r>
              <a:rPr lang="zh-CN" altLang="en-US" sz="1200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、看博客，群讨论一些微服务要用到的技术</a:t>
            </a:r>
            <a:endParaRPr lang="zh-CN" altLang="en-US" sz="1200" dirty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 autoUpdateAnimBg="0"/>
      <p:bldP spid="126" grpId="0" bldLvl="0" autoUpdateAnimBg="0"/>
      <p:bldP spid="127" grpId="0" bldLvl="0" autoUpdateAnimBg="0"/>
      <p:bldP spid="65" grpId="0" bldLvl="0" animBg="1" autoUpdateAnimBg="0"/>
      <p:bldP spid="2" grpId="0" bldLvl="0" autoUpdateAnimBg="0"/>
      <p:bldP spid="3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4" t="-1" r="-1" b="22414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452393" y="343112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76222" y="2367181"/>
            <a:ext cx="435680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600" dirty="0">
                <a:solidFill>
                  <a:schemeClr val="bg1"/>
                </a:solidFill>
                <a:cs typeface="+mn-ea"/>
                <a:sym typeface="+mn-lt"/>
              </a:rPr>
              <a:t>项目展示</a:t>
            </a:r>
            <a:endParaRPr lang="zh-CN" altLang="en-US" sz="5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947364" y="318954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092891" y="324264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183814" y="329191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497439" y="329191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76931" y="324264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3" name="直接连接符 22"/>
          <p:cNvCxnSpPr>
            <a:stCxn id="18" idx="6"/>
          </p:cNvCxnSpPr>
          <p:nvPr/>
        </p:nvCxnSpPr>
        <p:spPr>
          <a:xfrm flipV="1">
            <a:off x="6244213" y="335219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9" idx="6"/>
            <a:endCxn id="20" idx="2"/>
          </p:cNvCxnSpPr>
          <p:nvPr/>
        </p:nvCxnSpPr>
        <p:spPr>
          <a:xfrm flipV="1">
            <a:off x="7488099" y="345456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2" idx="2"/>
          </p:cNvCxnSpPr>
          <p:nvPr/>
        </p:nvCxnSpPr>
        <p:spPr>
          <a:xfrm>
            <a:off x="8480663" y="345456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2" idx="6"/>
            <a:endCxn id="21" idx="2"/>
          </p:cNvCxnSpPr>
          <p:nvPr/>
        </p:nvCxnSpPr>
        <p:spPr>
          <a:xfrm flipV="1">
            <a:off x="9671504" y="345456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1078605" y="271151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8" name="直接连接符 27"/>
          <p:cNvCxnSpPr>
            <a:stCxn id="27" idx="3"/>
            <a:endCxn id="21" idx="7"/>
          </p:cNvCxnSpPr>
          <p:nvPr/>
        </p:nvCxnSpPr>
        <p:spPr>
          <a:xfrm flipH="1">
            <a:off x="10750402" y="306277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2215515" y="2254250"/>
            <a:ext cx="7729220" cy="30975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zh-CN" sz="15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87" name="组合 99"/>
          <p:cNvGrpSpPr/>
          <p:nvPr/>
        </p:nvGrpSpPr>
        <p:grpSpPr>
          <a:xfrm>
            <a:off x="712649" y="457557"/>
            <a:ext cx="5264150" cy="706450"/>
            <a:chOff x="3967827" y="1440063"/>
            <a:chExt cx="5264150" cy="706450"/>
          </a:xfrm>
        </p:grpSpPr>
        <p:grpSp>
          <p:nvGrpSpPr>
            <p:cNvPr id="88" name="组合 18"/>
            <p:cNvGrpSpPr/>
            <p:nvPr/>
          </p:nvGrpSpPr>
          <p:grpSpPr>
            <a:xfrm>
              <a:off x="3967827" y="1440063"/>
              <a:ext cx="5264150" cy="706450"/>
              <a:chOff x="1117600" y="1876651"/>
              <a:chExt cx="6870700" cy="922049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1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9" name="TextBox 31"/>
            <p:cNvSpPr txBox="1"/>
            <p:nvPr/>
          </p:nvSpPr>
          <p:spPr>
            <a:xfrm flipH="1">
              <a:off x="4267815" y="1553550"/>
              <a:ext cx="4509258" cy="4603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项目展示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662680" y="2802890"/>
            <a:ext cx="4277995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、抢车位系统（未发布）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、问卷系统</a:t>
            </a:r>
            <a:endParaRPr lang="zh-CN" altLang="en-US"/>
          </a:p>
          <a:p>
            <a:r>
              <a:rPr lang="zh-CN" altLang="en-US" sz="1200">
                <a:solidFill>
                  <a:srgbClr val="0070C0"/>
                </a:solidFill>
              </a:rPr>
              <a:t>http://www.zhisijie.club/Questions2/editqn.html</a:t>
            </a:r>
            <a:endParaRPr lang="zh-CN" altLang="en-US"/>
          </a:p>
          <a:p>
            <a:endParaRPr lang="zh-CN" altLang="en-US"/>
          </a:p>
          <a:p>
            <a:r>
              <a:rPr lang="zh-CN" altLang="en-US" sz="1200">
                <a:solidFill>
                  <a:srgbClr val="0070C0"/>
                </a:solidFill>
              </a:rPr>
              <a:t>http://www.zhisijie.club/Questions2/answer.html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0070C0"/>
                </a:solidFill>
              </a:rPr>
              <a:t>http://www.zhisijie.club/Questions2/answerEcharts.html</a:t>
            </a:r>
            <a:endParaRPr lang="zh-CN" altLang="en-US" sz="120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 autoUpdateAnimBg="0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cover"/>
</p:tagLst>
</file>

<file path=ppt/tags/tag2.xml><?xml version="1.0" encoding="utf-8"?>
<p:tagLst xmlns:p="http://schemas.openxmlformats.org/presentationml/2006/main">
  <p:tag name="TIMING" val="|3.9"/>
</p:tagLst>
</file>

<file path=ppt/tags/tag3.xml><?xml version="1.0" encoding="utf-8"?>
<p:tagLst xmlns:p="http://schemas.openxmlformats.org/presentationml/2006/main">
  <p:tag name="TIMING" val="|3.9"/>
</p:tagLst>
</file>

<file path=ppt/tags/tag4.xml><?xml version="1.0" encoding="utf-8"?>
<p:tagLst xmlns:p="http://schemas.openxmlformats.org/presentationml/2006/main">
  <p:tag name="TIMING" val="|3.9"/>
</p:tagLst>
</file>

<file path=ppt/theme/theme1.xml><?xml version="1.0" encoding="utf-8"?>
<a:theme xmlns:a="http://schemas.openxmlformats.org/drawingml/2006/main" name="Office 主题">
  <a:themeElements>
    <a:clrScheme name="自定义 8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7E6E6"/>
      </a:accent1>
      <a:accent2>
        <a:srgbClr val="0099BA"/>
      </a:accent2>
      <a:accent3>
        <a:srgbClr val="0099BA"/>
      </a:accent3>
      <a:accent4>
        <a:srgbClr val="0099BA"/>
      </a:accent4>
      <a:accent5>
        <a:srgbClr val="0099BA"/>
      </a:accent5>
      <a:accent6>
        <a:srgbClr val="0099BA"/>
      </a:accent6>
      <a:hlink>
        <a:srgbClr val="0099BA"/>
      </a:hlink>
      <a:folHlink>
        <a:srgbClr val="0099BA"/>
      </a:folHlink>
    </a:clrScheme>
    <a:fontScheme name="qzztjrob">
      <a:majorFont>
        <a:latin typeface="Arial"/>
        <a:ea typeface="FZHei-B01S"/>
        <a:cs typeface=""/>
      </a:majorFont>
      <a:minorFont>
        <a:latin typeface="Arial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1162</Words>
  <Application>WPS 演示</Application>
  <PresentationFormat>宽屏</PresentationFormat>
  <Paragraphs>160</Paragraphs>
  <Slides>14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Agency FB</vt:lpstr>
      <vt:lpstr>FZHei-B01S</vt:lpstr>
      <vt:lpstr>方正兰亭黑_GBK</vt:lpstr>
      <vt:lpstr>Calibri</vt:lpstr>
      <vt:lpstr>Arial Unicode MS</vt:lpstr>
      <vt:lpstr>Malgun Gothic</vt:lpstr>
      <vt:lpstr>黑体</vt:lpstr>
      <vt:lpstr>FZHei-B01S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Carzy植</cp:lastModifiedBy>
  <cp:revision>47</cp:revision>
  <dcterms:created xsi:type="dcterms:W3CDTF">2017-05-21T03:23:00Z</dcterms:created>
  <dcterms:modified xsi:type="dcterms:W3CDTF">2019-01-18T05:53:22Z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2052-11.1.0.8205</vt:lpwstr>
  </property>
  <property fmtid="{D5CDD505-2E9C-101B-9397-08002B2CF9AE}" pid="3" name="KSORubyTemplateID">
    <vt:lpwstr>2</vt:lpwstr>
  </property>
</Properties>
</file>